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0"/>
  </p:notesMasterIdLst>
  <p:handoutMasterIdLst>
    <p:handoutMasterId r:id="rId31"/>
  </p:handoutMasterIdLst>
  <p:sldIdLst>
    <p:sldId id="256" r:id="rId2"/>
    <p:sldId id="272" r:id="rId3"/>
    <p:sldId id="257" r:id="rId4"/>
    <p:sldId id="258" r:id="rId5"/>
    <p:sldId id="259" r:id="rId6"/>
    <p:sldId id="284" r:id="rId7"/>
    <p:sldId id="285" r:id="rId8"/>
    <p:sldId id="261" r:id="rId9"/>
    <p:sldId id="262" r:id="rId10"/>
    <p:sldId id="263" r:id="rId11"/>
    <p:sldId id="264" r:id="rId12"/>
    <p:sldId id="265" r:id="rId13"/>
    <p:sldId id="266" r:id="rId14"/>
    <p:sldId id="267" r:id="rId15"/>
    <p:sldId id="268" r:id="rId16"/>
    <p:sldId id="269" r:id="rId17"/>
    <p:sldId id="270" r:id="rId18"/>
    <p:sldId id="271" r:id="rId19"/>
    <p:sldId id="273" r:id="rId20"/>
    <p:sldId id="288" r:id="rId21"/>
    <p:sldId id="289" r:id="rId22"/>
    <p:sldId id="278" r:id="rId23"/>
    <p:sldId id="280" r:id="rId24"/>
    <p:sldId id="281" r:id="rId25"/>
    <p:sldId id="282" r:id="rId26"/>
    <p:sldId id="286" r:id="rId27"/>
    <p:sldId id="283" r:id="rId28"/>
    <p:sldId id="287" r:id="rId29"/>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52"/>
    <a:srgbClr val="110F35"/>
    <a:srgbClr val="DBD0AB"/>
    <a:srgbClr val="BBC7D9"/>
    <a:srgbClr val="D8DFE0"/>
    <a:srgbClr val="557FA6"/>
    <a:srgbClr val="414F5C"/>
    <a:srgbClr val="998D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3656" autoAdjust="0"/>
    <p:restoredTop sz="79659" autoAdjust="0"/>
  </p:normalViewPr>
  <p:slideViewPr>
    <p:cSldViewPr>
      <p:cViewPr varScale="1">
        <p:scale>
          <a:sx n="70" d="100"/>
          <a:sy n="70" d="100"/>
        </p:scale>
        <p:origin x="-166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63"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0964"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0965"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lgn="r">
              <a:defRPr sz="1200"/>
            </a:lvl1pPr>
          </a:lstStyle>
          <a:p>
            <a:fld id="{1C615C93-B2C2-4D43-B6A2-0D4D25BA4EE9}" type="slidenum">
              <a:rPr lang="en-US"/>
              <a:pPr/>
              <a:t>‹#›</a:t>
            </a:fld>
            <a:endParaRPr lang="en-US"/>
          </a:p>
        </p:txBody>
      </p:sp>
    </p:spTree>
    <p:extLst>
      <p:ext uri="{BB962C8B-B14F-4D97-AF65-F5344CB8AC3E}">
        <p14:creationId xmlns:p14="http://schemas.microsoft.com/office/powerpoint/2010/main" val="124323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lgn="r">
              <a:defRPr sz="1200"/>
            </a:lvl1pPr>
          </a:lstStyle>
          <a:p>
            <a:fld id="{A307D704-9314-4B42-894E-F86AA4E07FE8}" type="slidenum">
              <a:rPr lang="en-US"/>
              <a:pPr/>
              <a:t>‹#›</a:t>
            </a:fld>
            <a:endParaRPr lang="en-US"/>
          </a:p>
        </p:txBody>
      </p:sp>
    </p:spTree>
    <p:extLst>
      <p:ext uri="{BB962C8B-B14F-4D97-AF65-F5344CB8AC3E}">
        <p14:creationId xmlns:p14="http://schemas.microsoft.com/office/powerpoint/2010/main" val="3496131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Osaka" charset="0"/>
        <a:cs typeface="Osaka" charset="0"/>
      </a:defRPr>
    </a:lvl1pPr>
    <a:lvl2pPr marL="457200" algn="l" rtl="0" fontAlgn="base">
      <a:spcBef>
        <a:spcPct val="30000"/>
      </a:spcBef>
      <a:spcAft>
        <a:spcPct val="0"/>
      </a:spcAft>
      <a:defRPr sz="1200" kern="1200">
        <a:solidFill>
          <a:schemeClr val="tx1"/>
        </a:solidFill>
        <a:latin typeface="Times" charset="0"/>
        <a:ea typeface="Osaka" charset="0"/>
        <a:cs typeface="Osaka" charset="0"/>
      </a:defRPr>
    </a:lvl2pPr>
    <a:lvl3pPr marL="914400" algn="l" rtl="0" fontAlgn="base">
      <a:spcBef>
        <a:spcPct val="30000"/>
      </a:spcBef>
      <a:spcAft>
        <a:spcPct val="0"/>
      </a:spcAft>
      <a:defRPr sz="1200" kern="1200">
        <a:solidFill>
          <a:schemeClr val="tx1"/>
        </a:solidFill>
        <a:latin typeface="Times" charset="0"/>
        <a:ea typeface="Osaka" charset="0"/>
        <a:cs typeface="Osaka" charset="0"/>
      </a:defRPr>
    </a:lvl3pPr>
    <a:lvl4pPr marL="1371600" algn="l" rtl="0" fontAlgn="base">
      <a:spcBef>
        <a:spcPct val="30000"/>
      </a:spcBef>
      <a:spcAft>
        <a:spcPct val="0"/>
      </a:spcAft>
      <a:defRPr sz="1200" kern="1200">
        <a:solidFill>
          <a:schemeClr val="tx1"/>
        </a:solidFill>
        <a:latin typeface="Times" charset="0"/>
        <a:ea typeface="Osaka" charset="0"/>
        <a:cs typeface="Osaka" charset="0"/>
      </a:defRPr>
    </a:lvl4pPr>
    <a:lvl5pPr marL="1828800" algn="l" rtl="0" fontAlgn="base">
      <a:spcBef>
        <a:spcPct val="30000"/>
      </a:spcBef>
      <a:spcAft>
        <a:spcPct val="0"/>
      </a:spcAft>
      <a:defRPr sz="1200" kern="1200">
        <a:solidFill>
          <a:schemeClr val="tx1"/>
        </a:solidFill>
        <a:latin typeface="Times" charset="0"/>
        <a:ea typeface="Osaka" charset="0"/>
        <a:cs typeface="Osak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ming-tools.com.pages.article/how-to-apologize.htm"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64986-8A29-A749-B64E-184C90B4D334}"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6147" name="Rectangle 3"/>
          <p:cNvSpPr>
            <a:spLocks noGrp="1" noChangeArrowheads="1"/>
          </p:cNvSpPr>
          <p:nvPr>
            <p:ph type="body" idx="1"/>
          </p:nvPr>
        </p:nvSpPr>
        <p:spPr/>
        <p:txBody>
          <a:bodyPr/>
          <a:lstStyle/>
          <a:p>
            <a:r>
              <a:rPr lang="en-US" dirty="0" smtClean="0"/>
              <a:t>Add information about presenters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1450" indent="-171450">
              <a:buFont typeface="Arial" pitchFamily="34" charset="0"/>
              <a:buChar char="•"/>
            </a:pPr>
            <a:r>
              <a:rPr lang="en-US" baseline="0" dirty="0" smtClean="0"/>
              <a:t>Illustrate these quality domains in day-to-day practice</a:t>
            </a:r>
          </a:p>
          <a:p>
            <a:pPr marL="171450" indent="-171450">
              <a:buFont typeface="Arial" pitchFamily="34" charset="0"/>
              <a:buChar char="•"/>
            </a:pPr>
            <a:r>
              <a:rPr lang="en-US" baseline="0" dirty="0" smtClean="0"/>
              <a:t>How does this impact residents in day-to-day practice?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b="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1450" indent="-171450">
              <a:buFont typeface="Arial" pitchFamily="34" charset="0"/>
              <a:buChar char="•"/>
            </a:pPr>
            <a:r>
              <a:rPr lang="en-US" dirty="0" smtClean="0"/>
              <a:t>Give EXAMPLES of how to do this in day-to-day</a:t>
            </a:r>
          </a:p>
          <a:p>
            <a:pPr marL="171450" indent="-171450">
              <a:buFont typeface="Arial" pitchFamily="34" charset="0"/>
              <a:buChar char="•"/>
            </a:pPr>
            <a:r>
              <a:rPr lang="en-US" dirty="0" smtClean="0"/>
              <a:t>What are common issues for your patients’ problems re: stewardship</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15</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Times" charset="0"/>
                <a:ea typeface="Osaka" charset="0"/>
                <a:cs typeface="Osaka" charset="0"/>
              </a:rPr>
              <a:t>Share the work </a:t>
            </a:r>
            <a:r>
              <a:rPr lang="en-US" sz="1200" b="0" i="0" u="none" strike="noStrike" kern="1200" baseline="0" dirty="0" smtClean="0">
                <a:solidFill>
                  <a:schemeClr val="tx1"/>
                </a:solidFill>
                <a:latin typeface="Times" charset="0"/>
                <a:ea typeface="Osaka" charset="0"/>
                <a:cs typeface="Osaka" charset="0"/>
              </a:rPr>
              <a:t>through </a:t>
            </a:r>
            <a:r>
              <a:rPr lang="en-US" sz="1200" b="1" i="0" u="none" strike="noStrike" kern="1200" baseline="0" dirty="0" smtClean="0">
                <a:solidFill>
                  <a:schemeClr val="tx1"/>
                </a:solidFill>
                <a:latin typeface="Times" charset="0"/>
                <a:ea typeface="Osaka" charset="0"/>
                <a:cs typeface="Osaka" charset="0"/>
              </a:rPr>
              <a:t>effective delegation</a:t>
            </a:r>
          </a:p>
          <a:p>
            <a:r>
              <a:rPr lang="en-US" sz="1200" b="0" i="0" u="none" strike="noStrike" kern="1200" baseline="0" dirty="0" smtClean="0">
                <a:solidFill>
                  <a:schemeClr val="tx1"/>
                </a:solidFill>
                <a:latin typeface="Times" charset="0"/>
                <a:ea typeface="Osaka" charset="0"/>
                <a:cs typeface="Osaka" charset="0"/>
              </a:rPr>
              <a:t>• Organize to ensure a complete understanding of what needs to be done by what deadline</a:t>
            </a:r>
          </a:p>
          <a:p>
            <a:r>
              <a:rPr lang="en-US" sz="1200" b="0" i="0" u="none" strike="noStrike" kern="1200" baseline="0" dirty="0" smtClean="0">
                <a:solidFill>
                  <a:schemeClr val="tx1"/>
                </a:solidFill>
                <a:latin typeface="Times" charset="0"/>
                <a:ea typeface="Osaka" charset="0"/>
                <a:cs typeface="Osaka" charset="0"/>
              </a:rPr>
              <a:t>• Identify the priority tasks </a:t>
            </a:r>
            <a:r>
              <a:rPr lang="en-US" sz="1200" b="0" i="0" u="none" strike="noStrike" kern="1200" baseline="0" dirty="0" err="1" smtClean="0">
                <a:solidFill>
                  <a:schemeClr val="tx1"/>
                </a:solidFill>
                <a:latin typeface="Times" charset="0"/>
                <a:ea typeface="Osaka" charset="0"/>
                <a:cs typeface="Osaka" charset="0"/>
              </a:rPr>
              <a:t>incl</a:t>
            </a:r>
            <a:r>
              <a:rPr lang="en-US" sz="1200" b="0" i="0" u="none" strike="noStrike" kern="1200" baseline="0" dirty="0" smtClean="0">
                <a:solidFill>
                  <a:schemeClr val="tx1"/>
                </a:solidFill>
                <a:latin typeface="Times" charset="0"/>
                <a:ea typeface="Osaka" charset="0"/>
                <a:cs typeface="Osaka" charset="0"/>
              </a:rPr>
              <a:t> timelines</a:t>
            </a:r>
          </a:p>
          <a:p>
            <a:r>
              <a:rPr lang="en-US" sz="1200" b="0" i="0" u="none" strike="noStrike" kern="1200" baseline="0" dirty="0" smtClean="0">
                <a:solidFill>
                  <a:schemeClr val="tx1"/>
                </a:solidFill>
                <a:latin typeface="Times" charset="0"/>
                <a:ea typeface="Osaka" charset="0"/>
                <a:cs typeface="Osaka" charset="0"/>
              </a:rPr>
              <a:t>• Establish the steps and sequence key to achieving the desired outcomes on time</a:t>
            </a:r>
          </a:p>
          <a:p>
            <a:r>
              <a:rPr lang="en-US" sz="1200" b="0" i="0" u="none" strike="noStrike" kern="1200" baseline="0" dirty="0" smtClean="0">
                <a:solidFill>
                  <a:schemeClr val="tx1"/>
                </a:solidFill>
                <a:latin typeface="Times" charset="0"/>
                <a:ea typeface="Osaka" charset="0"/>
                <a:cs typeface="Osaka" charset="0"/>
              </a:rPr>
              <a:t>• Inventory available resources </a:t>
            </a:r>
            <a:r>
              <a:rPr lang="en-US" sz="1200" b="0" i="0" u="none" strike="noStrike" kern="1200" baseline="0" dirty="0" err="1" smtClean="0">
                <a:solidFill>
                  <a:schemeClr val="tx1"/>
                </a:solidFill>
                <a:latin typeface="Times" charset="0"/>
                <a:ea typeface="Osaka" charset="0"/>
                <a:cs typeface="Osaka" charset="0"/>
              </a:rPr>
              <a:t>incl</a:t>
            </a:r>
            <a:r>
              <a:rPr lang="en-US" sz="1200" b="0" i="0" u="none" strike="noStrike" kern="1200" baseline="0" dirty="0" smtClean="0">
                <a:solidFill>
                  <a:schemeClr val="tx1"/>
                </a:solidFill>
                <a:latin typeface="Times" charset="0"/>
                <a:ea typeface="Osaka" charset="0"/>
                <a:cs typeface="Osaka" charset="0"/>
              </a:rPr>
              <a:t> team member competencies</a:t>
            </a:r>
          </a:p>
          <a:p>
            <a:r>
              <a:rPr lang="en-US" sz="1200" b="0" i="0" u="none" strike="noStrike" kern="1200" baseline="0" dirty="0" smtClean="0">
                <a:solidFill>
                  <a:schemeClr val="tx1"/>
                </a:solidFill>
                <a:latin typeface="Times" charset="0"/>
                <a:ea typeface="Osaka" charset="0"/>
                <a:cs typeface="Osaka" charset="0"/>
              </a:rPr>
              <a:t>• Assign people the authority and responsibility for important activities.</a:t>
            </a:r>
          </a:p>
          <a:p>
            <a:r>
              <a:rPr lang="en-US" sz="1200" b="0" i="0" u="none" strike="noStrike" kern="1200" baseline="0" dirty="0" smtClean="0">
                <a:solidFill>
                  <a:schemeClr val="tx1"/>
                </a:solidFill>
                <a:latin typeface="Times" charset="0"/>
                <a:ea typeface="Osaka" charset="0"/>
                <a:cs typeface="Osaka" charset="0"/>
              </a:rPr>
              <a:t>Assign based on: (a) match/fit of competencies and strengths to activity and/or (b) needs for skill development</a:t>
            </a:r>
          </a:p>
          <a:p>
            <a:r>
              <a:rPr lang="en-US" sz="1200" b="0" i="0" u="none" strike="noStrike" kern="1200" baseline="0" dirty="0" smtClean="0">
                <a:solidFill>
                  <a:schemeClr val="tx1"/>
                </a:solidFill>
                <a:latin typeface="Times" charset="0"/>
                <a:ea typeface="Osaka" charset="0"/>
                <a:cs typeface="Osaka" charset="0"/>
              </a:rPr>
              <a:t>• Monitor, communicate with, clarify expectations with, and coach delegates</a:t>
            </a:r>
          </a:p>
          <a:p>
            <a:r>
              <a:rPr lang="en-US" sz="1200" b="0" i="0" u="none" strike="noStrike" kern="1200" baseline="0" dirty="0" smtClean="0">
                <a:solidFill>
                  <a:schemeClr val="tx1"/>
                </a:solidFill>
                <a:latin typeface="Times" charset="0"/>
                <a:ea typeface="Osaka" charset="0"/>
                <a:cs typeface="Osaka" charset="0"/>
              </a:rPr>
              <a:t>• Deploy or redeploy people to new, emerging, or challenging assignments as they arise</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2</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pPr marL="174708" indent="-174708">
              <a:buFont typeface="Arial" pitchFamily="34" charset="0"/>
              <a:buChar char="•"/>
            </a:pPr>
            <a:endParaRPr lang="en-US" i="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solidFill>
                  <a:prstClr val="black"/>
                </a:solidFill>
              </a:rPr>
              <a:pPr/>
              <a:t>20</a:t>
            </a:fld>
            <a:endParaRPr lang="en-US">
              <a:solidFill>
                <a:prstClr val="black"/>
              </a:solidFill>
            </a:endParaRPr>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r>
              <a:rPr lang="en-US" i="0" dirty="0" smtClean="0"/>
              <a:t>• Revisit workshop</a:t>
            </a:r>
            <a:r>
              <a:rPr lang="en-US" i="0" baseline="0" dirty="0" smtClean="0"/>
              <a:t> goals and objectives</a:t>
            </a:r>
            <a:endParaRPr lang="en-US" i="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21</a:t>
            </a:fld>
            <a:endParaRPr lang="en-US"/>
          </a:p>
        </p:txBody>
      </p:sp>
    </p:spTree>
    <p:extLst>
      <p:ext uri="{BB962C8B-B14F-4D97-AF65-F5344CB8AC3E}">
        <p14:creationId xmlns:p14="http://schemas.microsoft.com/office/powerpoint/2010/main" val="13721025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22</a:t>
            </a:fld>
            <a:endParaRPr lang="en-US"/>
          </a:p>
        </p:txBody>
      </p:sp>
    </p:spTree>
    <p:extLst>
      <p:ext uri="{BB962C8B-B14F-4D97-AF65-F5344CB8AC3E}">
        <p14:creationId xmlns:p14="http://schemas.microsoft.com/office/powerpoint/2010/main" val="9710094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 Key Competencies from the </a:t>
            </a:r>
            <a:r>
              <a:rPr lang="en-US" i="1" dirty="0" smtClean="0"/>
              <a:t>CanMEDS 2015 Physician Competency Framework</a:t>
            </a:r>
          </a:p>
          <a:p>
            <a:pPr algn="l"/>
            <a:r>
              <a:rPr lang="en-US" dirty="0" smtClean="0"/>
              <a:t>• Avoid including competencies for learners</a:t>
            </a:r>
          </a:p>
          <a:p>
            <a:pPr algn="l"/>
            <a:r>
              <a:rPr lang="en-US" dirty="0" smtClean="0"/>
              <a:t>• You may wish to use this slide if you are giving the presentation to teachers or planners</a:t>
            </a:r>
          </a:p>
          <a:p>
            <a:pPr algn="l"/>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Times" charset="0"/>
                <a:ea typeface="Osaka" charset="0"/>
                <a:cs typeface="Osaka" charset="0"/>
              </a:rPr>
              <a:t>• From the </a:t>
            </a:r>
            <a:r>
              <a:rPr lang="en-US" sz="1200" b="0" i="1" u="none" strike="noStrike" kern="1200" baseline="0" dirty="0" smtClean="0">
                <a:solidFill>
                  <a:schemeClr val="tx1"/>
                </a:solidFill>
                <a:latin typeface="Times" charset="0"/>
                <a:ea typeface="Osaka" charset="0"/>
                <a:cs typeface="Osaka" charset="0"/>
              </a:rPr>
              <a:t>CanMEDS 2015 Physician Competency Framework</a:t>
            </a:r>
          </a:p>
          <a:p>
            <a:r>
              <a:rPr lang="en-US" sz="1200" b="0" i="0" u="none" strike="noStrike" kern="1200" baseline="0" dirty="0" smtClean="0">
                <a:solidFill>
                  <a:schemeClr val="tx1"/>
                </a:solidFill>
                <a:latin typeface="Times" charset="0"/>
                <a:ea typeface="Osaka" charset="0"/>
                <a:cs typeface="Osaka" charset="0"/>
              </a:rPr>
              <a:t>• Use one slide for each key competency and associated enabling competencies</a:t>
            </a:r>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25</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 From the </a:t>
            </a:r>
            <a:r>
              <a:rPr lang="en-US" i="1" dirty="0" smtClean="0"/>
              <a:t>CanMEDS 2015 Physician Competency Framework</a:t>
            </a:r>
          </a:p>
          <a:p>
            <a:pPr algn="l"/>
            <a:r>
              <a:rPr lang="en-US" dirty="0" smtClean="0"/>
              <a:t>• Use one slide for each key competency and associated enabling competencies</a:t>
            </a:r>
          </a:p>
          <a:p>
            <a:pPr algn="l"/>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 From the </a:t>
            </a:r>
            <a:r>
              <a:rPr lang="en-US" i="1" dirty="0" smtClean="0"/>
              <a:t>CanMEDS 2015 Physician Competency Framework</a:t>
            </a:r>
          </a:p>
          <a:p>
            <a:pPr algn="l"/>
            <a:r>
              <a:rPr lang="en-US" dirty="0" smtClean="0"/>
              <a:t>• Use one slide for each key competency and associated enabling competencies</a:t>
            </a:r>
          </a:p>
          <a:p>
            <a:pPr algn="l"/>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 From the </a:t>
            </a:r>
            <a:r>
              <a:rPr lang="en-US" i="1" dirty="0" smtClean="0"/>
              <a:t>CanMEDS 2015 Physician Competency Framework</a:t>
            </a:r>
          </a:p>
          <a:p>
            <a:pPr algn="l"/>
            <a:r>
              <a:rPr lang="en-US" dirty="0" smtClean="0"/>
              <a:t>• Use one slide for each key competency and associated enabling competencies</a:t>
            </a:r>
          </a:p>
          <a:p>
            <a:pPr algn="l"/>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Reference for this slide:</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 Mind Tools Ltd, 1996-2015. All rights reserved. “</a:t>
            </a:r>
            <a:r>
              <a:rPr lang="en-US" sz="1200" dirty="0" err="1" smtClean="0"/>
              <a:t>MindTools</a:t>
            </a:r>
            <a:r>
              <a:rPr lang="en-US" sz="1200" dirty="0" smtClean="0"/>
              <a:t>” is a registered trademark of Mind Tools Ltd. Lind Tools. How to apologize: asking for forgiveness gracefully. </a:t>
            </a:r>
            <a:r>
              <a:rPr lang="en-US" sz="1200" dirty="0" smtClean="0">
                <a:hlinkClick r:id="rId3"/>
              </a:rPr>
              <a:t>www.ming-tools.com.pages.article/how-to-apologize.htm</a:t>
            </a:r>
            <a:r>
              <a:rPr lang="en-US" sz="1200" dirty="0" smtClean="0"/>
              <a:t>.</a:t>
            </a:r>
          </a:p>
          <a:p>
            <a:pPr algn="l"/>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3</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r>
              <a:rPr lang="en-US" i="0" dirty="0" smtClean="0"/>
              <a:t>• Sample goals and objectives of the section — revise as required</a:t>
            </a:r>
          </a:p>
          <a:p>
            <a:r>
              <a:rPr lang="en-US" i="0" dirty="0" smtClean="0"/>
              <a:t>• Consider doing a warm-up activity before or after slide 2</a:t>
            </a:r>
          </a:p>
          <a:p>
            <a:r>
              <a:rPr lang="en-US" i="0" dirty="0" smtClean="0"/>
              <a:t>• Review/revise goals and objectives</a:t>
            </a:r>
          </a:p>
          <a:p>
            <a:r>
              <a:rPr lang="en-US" i="0" dirty="0" smtClean="0"/>
              <a:t>• Insert an</a:t>
            </a:r>
            <a:r>
              <a:rPr lang="en-US" i="0" baseline="0" dirty="0" smtClean="0"/>
              <a:t> </a:t>
            </a:r>
            <a:r>
              <a:rPr lang="en-US" i="0" dirty="0" smtClean="0"/>
              <a:t>agenda slide if desired</a:t>
            </a:r>
            <a:endParaRPr lang="en-US" i="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50FA7-B05B-5E41-BF00-1CD82F8B0027}" type="slidenum">
              <a:rPr lang="en-US"/>
              <a:pPr/>
              <a:t>4</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387" name="Rectangle 3"/>
          <p:cNvSpPr>
            <a:spLocks noGrp="1" noChangeArrowheads="1"/>
          </p:cNvSpPr>
          <p:nvPr>
            <p:ph type="body" idx="1"/>
          </p:nvPr>
        </p:nvSpPr>
        <p:spPr/>
        <p:txBody>
          <a:bodyPr/>
          <a:lstStyle/>
          <a:p>
            <a:r>
              <a:rPr lang="en-US" dirty="0" smtClean="0"/>
              <a:t>Reasons</a:t>
            </a:r>
            <a:r>
              <a:rPr lang="en-US" baseline="0" dirty="0" smtClean="0"/>
              <a:t> why this Role is important.</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5</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9459" name="Rectangle 3"/>
          <p:cNvSpPr>
            <a:spLocks noGrp="1" noChangeArrowheads="1"/>
          </p:cNvSpPr>
          <p:nvPr>
            <p:ph type="body" idx="1"/>
          </p:nvPr>
        </p:nvSpPr>
        <p:spPr/>
        <p:txBody>
          <a:bodyPr/>
          <a:lstStyle/>
          <a:p>
            <a:r>
              <a:rPr lang="en-US" dirty="0" smtClean="0"/>
              <a:t>• Definition from the </a:t>
            </a:r>
            <a:r>
              <a:rPr lang="en-US" i="1" dirty="0" smtClean="0"/>
              <a:t>CanMEDS 2015 Physician Competency Framework</a:t>
            </a:r>
          </a:p>
          <a:p>
            <a:r>
              <a:rPr lang="en-US" dirty="0" smtClean="0"/>
              <a:t>• Avoid including competencies for learners</a:t>
            </a:r>
          </a:p>
          <a:p>
            <a:r>
              <a:rPr lang="en-US" dirty="0" smtClean="0"/>
              <a:t>• If you are giving this presentation to teachers or planners, you may want to add the key and enabling competencies slides (provided</a:t>
            </a:r>
            <a:r>
              <a:rPr lang="en-US" baseline="0" dirty="0" smtClean="0"/>
              <a:t> below)</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6</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9459" name="Rectangle 3"/>
          <p:cNvSpPr>
            <a:spLocks noGrp="1" noChangeArrowheads="1"/>
          </p:cNvSpPr>
          <p:nvPr>
            <p:ph type="body" idx="1"/>
          </p:nvPr>
        </p:nvSpPr>
        <p:spPr/>
        <p:txBody>
          <a:bodyPr/>
          <a:lstStyle/>
          <a:p>
            <a:r>
              <a:rPr lang="en-US" dirty="0" smtClean="0"/>
              <a:t>• Clarifying the misconceptions about Leader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7</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9459" name="Rectangle 3"/>
          <p:cNvSpPr>
            <a:spLocks noGrp="1" noChangeArrowheads="1"/>
          </p:cNvSpPr>
          <p:nvPr>
            <p:ph type="body" idx="1"/>
          </p:nvPr>
        </p:nvSpPr>
        <p:spPr/>
        <p:txBody>
          <a:bodyPr/>
          <a:lstStyle/>
          <a:p>
            <a:r>
              <a:rPr lang="en-US" dirty="0" smtClean="0"/>
              <a:t>• Define key terms from</a:t>
            </a:r>
            <a:r>
              <a:rPr lang="en-US" baseline="0" dirty="0" smtClean="0"/>
              <a:t> the </a:t>
            </a:r>
            <a:r>
              <a:rPr lang="en-US" i="1" baseline="0" dirty="0" smtClean="0"/>
              <a:t>CanMEDS Teaching and Assessment Tools Guide </a:t>
            </a:r>
            <a:r>
              <a:rPr lang="en-US" baseline="0" dirty="0" smtClean="0"/>
              <a:t>Leader Role chapter</a:t>
            </a:r>
          </a:p>
          <a:p>
            <a:r>
              <a:rPr lang="en-US" dirty="0" smtClean="0"/>
              <a:t>• </a:t>
            </a:r>
            <a:r>
              <a:rPr lang="en-US" baseline="0" dirty="0" smtClean="0"/>
              <a:t>Provide examples of these terms in your specialty</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 process of leadership</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 content of leadership</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descr="Title Slide_external_bil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09600" y="2667000"/>
            <a:ext cx="7953375" cy="1143000"/>
          </a:xfrm>
        </p:spPr>
        <p:txBody>
          <a:bodyPr anchor="t"/>
          <a:lstStyle>
            <a:lvl1pPr>
              <a:lnSpc>
                <a:spcPct val="90000"/>
              </a:lnSpc>
              <a:defRPr sz="4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3429000" y="5213350"/>
            <a:ext cx="4795838" cy="1069975"/>
          </a:xfrm>
        </p:spPr>
        <p:txBody>
          <a:bodyPr anchor="ctr"/>
          <a:lstStyle>
            <a:lvl1pPr marL="0" indent="0">
              <a:buFont typeface="Times" charset="0"/>
              <a:buNone/>
              <a:defRPr sz="15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97DF13-279F-E147-99F5-8484CB25C05B}" type="slidenum">
              <a:rPr lang="en-US"/>
              <a:pPr/>
              <a:t>‹#›</a:t>
            </a:fld>
            <a:endParaRPr lang="en-US" sz="1400">
              <a:latin typeface="Arial" charset="0"/>
            </a:endParaRPr>
          </a:p>
        </p:txBody>
      </p:sp>
    </p:spTree>
    <p:extLst>
      <p:ext uri="{BB962C8B-B14F-4D97-AF65-F5344CB8AC3E}">
        <p14:creationId xmlns:p14="http://schemas.microsoft.com/office/powerpoint/2010/main" val="41497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7988" y="160338"/>
            <a:ext cx="1973262" cy="5783262"/>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838200" y="160338"/>
            <a:ext cx="5767388" cy="5783262"/>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37C4F7E-FD47-2D49-B0D2-1C02F467D301}" type="slidenum">
              <a:rPr lang="en-US"/>
              <a:pPr/>
              <a:t>‹#›</a:t>
            </a:fld>
            <a:endParaRPr lang="en-US" sz="1400">
              <a:latin typeface="Arial" charset="0"/>
            </a:endParaRPr>
          </a:p>
        </p:txBody>
      </p:sp>
    </p:spTree>
    <p:extLst>
      <p:ext uri="{BB962C8B-B14F-4D97-AF65-F5344CB8AC3E}">
        <p14:creationId xmlns:p14="http://schemas.microsoft.com/office/powerpoint/2010/main" val="1665016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p>
            <a:fld id="{6520FD64-FE62-0E4A-9543-993D50DEF92F}" type="slidenum">
              <a:rPr lang="en-US" smtClean="0"/>
              <a:pPr/>
              <a:t>‹#›</a:t>
            </a:fld>
            <a:endParaRPr lang="en-US" sz="1400">
              <a:latin typeface="Arial" charset="0"/>
            </a:endParaRPr>
          </a:p>
        </p:txBody>
      </p:sp>
    </p:spTree>
    <p:extLst>
      <p:ext uri="{BB962C8B-B14F-4D97-AF65-F5344CB8AC3E}">
        <p14:creationId xmlns:p14="http://schemas.microsoft.com/office/powerpoint/2010/main" val="32939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E1C09A0-21D7-FE41-87AE-5D52617F0A43}" type="slidenum">
              <a:rPr lang="en-US"/>
              <a:pPr/>
              <a:t>‹#›</a:t>
            </a:fld>
            <a:endParaRPr lang="en-US" sz="1400">
              <a:latin typeface="Arial" charset="0"/>
            </a:endParaRPr>
          </a:p>
        </p:txBody>
      </p:sp>
    </p:spTree>
    <p:extLst>
      <p:ext uri="{BB962C8B-B14F-4D97-AF65-F5344CB8AC3E}">
        <p14:creationId xmlns:p14="http://schemas.microsoft.com/office/powerpoint/2010/main" val="388360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E774677-10F0-954F-B049-972276F743BB}" type="slidenum">
              <a:rPr lang="en-US"/>
              <a:pPr/>
              <a:t>‹#›</a:t>
            </a:fld>
            <a:endParaRPr lang="en-US" sz="1400">
              <a:latin typeface="Arial" charset="0"/>
            </a:endParaRPr>
          </a:p>
        </p:txBody>
      </p:sp>
    </p:spTree>
    <p:extLst>
      <p:ext uri="{BB962C8B-B14F-4D97-AF65-F5344CB8AC3E}">
        <p14:creationId xmlns:p14="http://schemas.microsoft.com/office/powerpoint/2010/main" val="10920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382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101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C96FB80-4EC0-D049-AAA6-C32C20F051DF}" type="slidenum">
              <a:rPr lang="en-US"/>
              <a:pPr/>
              <a:t>‹#›</a:t>
            </a:fld>
            <a:endParaRPr lang="en-US" sz="1400">
              <a:latin typeface="Arial" charset="0"/>
            </a:endParaRPr>
          </a:p>
        </p:txBody>
      </p:sp>
    </p:spTree>
    <p:extLst>
      <p:ext uri="{BB962C8B-B14F-4D97-AF65-F5344CB8AC3E}">
        <p14:creationId xmlns:p14="http://schemas.microsoft.com/office/powerpoint/2010/main" val="329426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B232CE6-7D6F-8D47-9826-BC461C6EA7E9}" type="slidenum">
              <a:rPr lang="en-US"/>
              <a:pPr/>
              <a:t>‹#›</a:t>
            </a:fld>
            <a:endParaRPr lang="en-US" sz="1400">
              <a:latin typeface="Arial" charset="0"/>
            </a:endParaRPr>
          </a:p>
        </p:txBody>
      </p:sp>
    </p:spTree>
    <p:extLst>
      <p:ext uri="{BB962C8B-B14F-4D97-AF65-F5344CB8AC3E}">
        <p14:creationId xmlns:p14="http://schemas.microsoft.com/office/powerpoint/2010/main" val="25717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ECD8D2E-083D-F840-80D2-C9E56236DBA5}" type="slidenum">
              <a:rPr lang="en-US"/>
              <a:pPr/>
              <a:t>‹#›</a:t>
            </a:fld>
            <a:endParaRPr lang="en-US" sz="1400">
              <a:latin typeface="Arial" charset="0"/>
            </a:endParaRPr>
          </a:p>
        </p:txBody>
      </p:sp>
    </p:spTree>
    <p:extLst>
      <p:ext uri="{BB962C8B-B14F-4D97-AF65-F5344CB8AC3E}">
        <p14:creationId xmlns:p14="http://schemas.microsoft.com/office/powerpoint/2010/main" val="339402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9C10C09-0202-184C-9CE6-3CA0200947F3}" type="slidenum">
              <a:rPr lang="en-US"/>
              <a:pPr/>
              <a:t>‹#›</a:t>
            </a:fld>
            <a:endParaRPr lang="en-US" sz="1400">
              <a:latin typeface="Arial" charset="0"/>
            </a:endParaRPr>
          </a:p>
        </p:txBody>
      </p:sp>
    </p:spTree>
    <p:extLst>
      <p:ext uri="{BB962C8B-B14F-4D97-AF65-F5344CB8AC3E}">
        <p14:creationId xmlns:p14="http://schemas.microsoft.com/office/powerpoint/2010/main" val="9437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641F6BE-1538-4448-A814-AA37CB010BFB}" type="slidenum">
              <a:rPr lang="en-US"/>
              <a:pPr/>
              <a:t>‹#›</a:t>
            </a:fld>
            <a:endParaRPr lang="en-US" sz="1400">
              <a:latin typeface="Arial" charset="0"/>
            </a:endParaRPr>
          </a:p>
        </p:txBody>
      </p:sp>
    </p:spTree>
    <p:extLst>
      <p:ext uri="{BB962C8B-B14F-4D97-AF65-F5344CB8AC3E}">
        <p14:creationId xmlns:p14="http://schemas.microsoft.com/office/powerpoint/2010/main" val="217640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CC51B07-6F3C-7C4A-B9B4-A5F4852FA98E}" type="slidenum">
              <a:rPr lang="en-US"/>
              <a:pPr/>
              <a:t>‹#›</a:t>
            </a:fld>
            <a:endParaRPr lang="en-US" sz="1400">
              <a:latin typeface="Arial" charset="0"/>
            </a:endParaRPr>
          </a:p>
        </p:txBody>
      </p:sp>
    </p:spTree>
    <p:extLst>
      <p:ext uri="{BB962C8B-B14F-4D97-AF65-F5344CB8AC3E}">
        <p14:creationId xmlns:p14="http://schemas.microsoft.com/office/powerpoint/2010/main" val="60007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838200" y="1524000"/>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47100" y="6529388"/>
            <a:ext cx="536575" cy="32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000">
                <a:solidFill>
                  <a:srgbClr val="998D5F"/>
                </a:solidFill>
                <a:latin typeface="+mn-lt"/>
              </a:defRPr>
            </a:lvl1pPr>
          </a:lstStyle>
          <a:p>
            <a:fld id="{6520FD64-FE62-0E4A-9543-993D50DEF92F}" type="slidenum">
              <a:rPr lang="en-US"/>
              <a:pPr/>
              <a:t>‹#›</a:t>
            </a:fld>
            <a:endParaRPr lang="en-US" sz="1400">
              <a:latin typeface="Arial" charset="0"/>
            </a:endParaRPr>
          </a:p>
        </p:txBody>
      </p:sp>
      <p:sp>
        <p:nvSpPr>
          <p:cNvPr id="1036" name="Text Box 12"/>
          <p:cNvSpPr txBox="1">
            <a:spLocks noChangeArrowheads="1"/>
          </p:cNvSpPr>
          <p:nvPr userDrawn="1"/>
        </p:nvSpPr>
        <p:spPr bwMode="auto">
          <a:xfrm>
            <a:off x="4876800" y="1676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pic>
        <p:nvPicPr>
          <p:cNvPr id="2" name="Picture 1" descr="Header C1_CS6_302_ENG.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 y="-31"/>
            <a:ext cx="9206057" cy="1262055"/>
          </a:xfrm>
          <a:prstGeom prst="rect">
            <a:avLst/>
          </a:prstGeom>
        </p:spPr>
      </p:pic>
      <p:sp>
        <p:nvSpPr>
          <p:cNvPr id="1026" name="Rectangle 2"/>
          <p:cNvSpPr>
            <a:spLocks noGrp="1" noChangeArrowheads="1"/>
          </p:cNvSpPr>
          <p:nvPr>
            <p:ph type="title"/>
          </p:nvPr>
        </p:nvSpPr>
        <p:spPr bwMode="auto">
          <a:xfrm>
            <a:off x="3851920" y="160338"/>
            <a:ext cx="511256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fontAlgn="base">
        <a:spcBef>
          <a:spcPct val="0"/>
        </a:spcBef>
        <a:spcAft>
          <a:spcPct val="0"/>
        </a:spcAft>
        <a:defRPr sz="2400">
          <a:solidFill>
            <a:srgbClr val="003152"/>
          </a:solidFill>
          <a:latin typeface="+mj-lt"/>
          <a:ea typeface="+mj-ea"/>
          <a:cs typeface="+mj-cs"/>
        </a:defRPr>
      </a:lvl1pPr>
      <a:lvl2pPr algn="l" rtl="0" fontAlgn="base">
        <a:spcBef>
          <a:spcPct val="0"/>
        </a:spcBef>
        <a:spcAft>
          <a:spcPct val="0"/>
        </a:spcAft>
        <a:defRPr sz="2400">
          <a:solidFill>
            <a:schemeClr val="bg1"/>
          </a:solidFill>
          <a:latin typeface="Verdana" charset="0"/>
          <a:ea typeface="Osaka" charset="0"/>
          <a:cs typeface="Osaka" charset="0"/>
        </a:defRPr>
      </a:lvl2pPr>
      <a:lvl3pPr algn="l" rtl="0" fontAlgn="base">
        <a:spcBef>
          <a:spcPct val="0"/>
        </a:spcBef>
        <a:spcAft>
          <a:spcPct val="0"/>
        </a:spcAft>
        <a:defRPr sz="2400">
          <a:solidFill>
            <a:schemeClr val="bg1"/>
          </a:solidFill>
          <a:latin typeface="Verdana" charset="0"/>
          <a:ea typeface="Osaka" charset="0"/>
          <a:cs typeface="Osaka" charset="0"/>
        </a:defRPr>
      </a:lvl3pPr>
      <a:lvl4pPr algn="l" rtl="0" fontAlgn="base">
        <a:spcBef>
          <a:spcPct val="0"/>
        </a:spcBef>
        <a:spcAft>
          <a:spcPct val="0"/>
        </a:spcAft>
        <a:defRPr sz="2400">
          <a:solidFill>
            <a:schemeClr val="bg1"/>
          </a:solidFill>
          <a:latin typeface="Verdana" charset="0"/>
          <a:ea typeface="Osaka" charset="0"/>
          <a:cs typeface="Osaka" charset="0"/>
        </a:defRPr>
      </a:lvl4pPr>
      <a:lvl5pPr algn="l" rtl="0" fontAlgn="base">
        <a:spcBef>
          <a:spcPct val="0"/>
        </a:spcBef>
        <a:spcAft>
          <a:spcPct val="0"/>
        </a:spcAft>
        <a:defRPr sz="2400">
          <a:solidFill>
            <a:schemeClr val="bg1"/>
          </a:solidFill>
          <a:latin typeface="Verdana" charset="0"/>
          <a:ea typeface="Osaka" charset="0"/>
          <a:cs typeface="Osaka" charset="0"/>
        </a:defRPr>
      </a:lvl5pPr>
      <a:lvl6pPr marL="457200" algn="l" rtl="0" fontAlgn="base">
        <a:spcBef>
          <a:spcPct val="0"/>
        </a:spcBef>
        <a:spcAft>
          <a:spcPct val="0"/>
        </a:spcAft>
        <a:defRPr sz="2400">
          <a:solidFill>
            <a:schemeClr val="bg1"/>
          </a:solidFill>
          <a:latin typeface="Verdana" charset="0"/>
          <a:ea typeface="Osaka" charset="0"/>
          <a:cs typeface="Osaka" charset="0"/>
        </a:defRPr>
      </a:lvl6pPr>
      <a:lvl7pPr marL="914400" algn="l" rtl="0" fontAlgn="base">
        <a:spcBef>
          <a:spcPct val="0"/>
        </a:spcBef>
        <a:spcAft>
          <a:spcPct val="0"/>
        </a:spcAft>
        <a:defRPr sz="2400">
          <a:solidFill>
            <a:schemeClr val="bg1"/>
          </a:solidFill>
          <a:latin typeface="Verdana" charset="0"/>
          <a:ea typeface="Osaka" charset="0"/>
          <a:cs typeface="Osaka" charset="0"/>
        </a:defRPr>
      </a:lvl7pPr>
      <a:lvl8pPr marL="1371600" algn="l" rtl="0" fontAlgn="base">
        <a:spcBef>
          <a:spcPct val="0"/>
        </a:spcBef>
        <a:spcAft>
          <a:spcPct val="0"/>
        </a:spcAft>
        <a:defRPr sz="2400">
          <a:solidFill>
            <a:schemeClr val="bg1"/>
          </a:solidFill>
          <a:latin typeface="Verdana" charset="0"/>
          <a:ea typeface="Osaka" charset="0"/>
          <a:cs typeface="Osaka" charset="0"/>
        </a:defRPr>
      </a:lvl8pPr>
      <a:lvl9pPr marL="1828800" algn="l" rtl="0" fontAlgn="base">
        <a:spcBef>
          <a:spcPct val="0"/>
        </a:spcBef>
        <a:spcAft>
          <a:spcPct val="0"/>
        </a:spcAft>
        <a:defRPr sz="2400">
          <a:solidFill>
            <a:schemeClr val="bg1"/>
          </a:solidFill>
          <a:latin typeface="Verdana" charset="0"/>
          <a:ea typeface="Osaka" charset="0"/>
          <a:cs typeface="Osaka" charset="0"/>
        </a:defRPr>
      </a:lvl9pPr>
    </p:titleStyle>
    <p:body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nstitute.nhs.uk/quality%20and%20service%20improvement_tools/quality_and_service_improvement_tools/plan_do_study_act.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Rectangle 14"/>
          <p:cNvSpPr>
            <a:spLocks noGrp="1" noChangeArrowheads="1"/>
          </p:cNvSpPr>
          <p:nvPr>
            <p:ph type="ctrTitle"/>
          </p:nvPr>
        </p:nvSpPr>
        <p:spPr/>
        <p:txBody>
          <a:bodyPr/>
          <a:lstStyle/>
          <a:p>
            <a:pPr algn="ctr"/>
            <a:r>
              <a:rPr lang="en-US" i="1" dirty="0" smtClean="0">
                <a:solidFill>
                  <a:schemeClr val="bg1"/>
                </a:solidFill>
              </a:rPr>
              <a:t>T2 - Teaching </a:t>
            </a:r>
            <a:r>
              <a:rPr lang="en-US" i="1" dirty="0">
                <a:solidFill>
                  <a:schemeClr val="bg1"/>
                </a:solidFill>
              </a:rPr>
              <a:t>the </a:t>
            </a:r>
            <a:r>
              <a:rPr lang="en-US" i="1" dirty="0" smtClean="0">
                <a:solidFill>
                  <a:schemeClr val="bg1"/>
                </a:solidFill>
              </a:rPr>
              <a:t/>
            </a:r>
            <a:br>
              <a:rPr lang="en-US" i="1" dirty="0" smtClean="0">
                <a:solidFill>
                  <a:schemeClr val="bg1"/>
                </a:solidFill>
              </a:rPr>
            </a:br>
            <a:r>
              <a:rPr lang="en-US" i="1" dirty="0" smtClean="0">
                <a:solidFill>
                  <a:schemeClr val="bg1"/>
                </a:solidFill>
              </a:rPr>
              <a:t>Leader </a:t>
            </a:r>
            <a:r>
              <a:rPr lang="en-US" i="1" dirty="0">
                <a:solidFill>
                  <a:schemeClr val="bg1"/>
                </a:solidFill>
              </a:rPr>
              <a:t>Role</a:t>
            </a:r>
            <a:endParaRPr lang="en-US" dirty="0">
              <a:solidFill>
                <a:schemeClr val="bg1"/>
              </a:solidFill>
            </a:endParaRPr>
          </a:p>
        </p:txBody>
      </p:sp>
      <p:sp>
        <p:nvSpPr>
          <p:cNvPr id="4111" name="Rectangle 15"/>
          <p:cNvSpPr>
            <a:spLocks noGrp="1" noChangeArrowheads="1"/>
          </p:cNvSpPr>
          <p:nvPr>
            <p:ph type="subTitle" idx="1"/>
          </p:nvPr>
        </p:nvSpPr>
        <p:spPr/>
        <p:txBody>
          <a:bodyPr/>
          <a:lstStyle/>
          <a:p>
            <a:r>
              <a:rPr lang="en-US" sz="1800" dirty="0">
                <a:solidFill>
                  <a:srgbClr val="110F35"/>
                </a:solidFill>
              </a:rPr>
              <a:t>Author: </a:t>
            </a:r>
            <a:r>
              <a:rPr lang="en-US" sz="1800" dirty="0" err="1">
                <a:solidFill>
                  <a:srgbClr val="110F35"/>
                </a:solidFill>
              </a:rPr>
              <a:t>Lorem</a:t>
            </a:r>
            <a:r>
              <a:rPr lang="en-US" sz="1800" dirty="0">
                <a:solidFill>
                  <a:srgbClr val="110F35"/>
                </a:solidFill>
              </a:rPr>
              <a:t> </a:t>
            </a:r>
            <a:r>
              <a:rPr lang="en-US" sz="1800" dirty="0" err="1">
                <a:solidFill>
                  <a:srgbClr val="110F35"/>
                </a:solidFill>
              </a:rPr>
              <a:t>ipsum</a:t>
            </a:r>
            <a:r>
              <a:rPr lang="en-US" sz="1800" dirty="0">
                <a:solidFill>
                  <a:srgbClr val="110F35"/>
                </a:solidFill>
              </a:rPr>
              <a:t> dolor sit</a:t>
            </a:r>
          </a:p>
          <a:p>
            <a:r>
              <a:rPr lang="en-US" sz="1800" dirty="0">
                <a:solidFill>
                  <a:srgbClr val="110F35"/>
                </a:solidFill>
              </a:rPr>
              <a:t>Date: Dolor sit 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10</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Leadership improves with feedback</a:t>
            </a:r>
            <a:endParaRPr lang="en-US" dirty="0"/>
          </a:p>
        </p:txBody>
      </p:sp>
      <p:sp>
        <p:nvSpPr>
          <p:cNvPr id="20486" name="Rectangle 6"/>
          <p:cNvSpPr>
            <a:spLocks noGrp="1" noChangeArrowheads="1"/>
          </p:cNvSpPr>
          <p:nvPr>
            <p:ph type="body" idx="1"/>
          </p:nvPr>
        </p:nvSpPr>
        <p:spPr>
          <a:xfrm>
            <a:off x="827584" y="1556792"/>
            <a:ext cx="7395170" cy="4890864"/>
          </a:xfrm>
        </p:spPr>
        <p:txBody>
          <a:bodyPr/>
          <a:lstStyle/>
          <a:p>
            <a:pPr marL="0" indent="0">
              <a:buNone/>
            </a:pPr>
            <a:r>
              <a:rPr lang="en-US" dirty="0"/>
              <a:t>1. Ask someone who is willing and can be </a:t>
            </a:r>
            <a:r>
              <a:rPr lang="en-US" dirty="0" smtClean="0"/>
              <a:t/>
            </a:r>
            <a:br>
              <a:rPr lang="en-US" dirty="0" smtClean="0"/>
            </a:br>
            <a:r>
              <a:rPr lang="en-US" dirty="0" smtClean="0"/>
              <a:t>    constructive</a:t>
            </a:r>
            <a:endParaRPr lang="en-US" dirty="0"/>
          </a:p>
          <a:p>
            <a:pPr marL="0" indent="0">
              <a:buNone/>
            </a:pPr>
            <a:r>
              <a:rPr lang="en-US" dirty="0"/>
              <a:t>2. Ask for SPECIFIC feedback</a:t>
            </a:r>
          </a:p>
          <a:p>
            <a:pPr marL="0" indent="0">
              <a:buNone/>
            </a:pPr>
            <a:r>
              <a:rPr lang="en-US" dirty="0"/>
              <a:t>3. Listen and focus on what is helpful and </a:t>
            </a:r>
            <a:r>
              <a:rPr lang="en-US" dirty="0" smtClean="0"/>
              <a:t/>
            </a:r>
            <a:br>
              <a:rPr lang="en-US" dirty="0" smtClean="0"/>
            </a:br>
            <a:r>
              <a:rPr lang="en-US" dirty="0" smtClean="0"/>
              <a:t>    specific </a:t>
            </a:r>
            <a:r>
              <a:rPr lang="en-US" dirty="0"/>
              <a:t>(i.e. Don’t interrupt. </a:t>
            </a:r>
            <a:r>
              <a:rPr lang="en-US" dirty="0" smtClean="0"/>
              <a:t>Watch for </a:t>
            </a:r>
            <a:br>
              <a:rPr lang="en-US" dirty="0" smtClean="0"/>
            </a:br>
            <a:r>
              <a:rPr lang="en-US" dirty="0" smtClean="0"/>
              <a:t>    resistance </a:t>
            </a:r>
            <a:r>
              <a:rPr lang="en-US" dirty="0"/>
              <a:t>and defensiveness)</a:t>
            </a:r>
          </a:p>
          <a:p>
            <a:pPr marL="0" indent="0">
              <a:buNone/>
            </a:pPr>
            <a:r>
              <a:rPr lang="en-US" dirty="0"/>
              <a:t>4. Say thank you for the input</a:t>
            </a:r>
          </a:p>
        </p:txBody>
      </p:sp>
    </p:spTree>
    <p:extLst>
      <p:ext uri="{BB962C8B-B14F-4D97-AF65-F5344CB8AC3E}">
        <p14:creationId xmlns:p14="http://schemas.microsoft.com/office/powerpoint/2010/main" val="1032993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err="1" smtClean="0"/>
              <a:t>Analyse</a:t>
            </a:r>
            <a:r>
              <a:rPr lang="en-US" dirty="0" smtClean="0"/>
              <a:t> quality in day-to-day practice</a:t>
            </a:r>
            <a:endParaRPr lang="en-US" dirty="0"/>
          </a:p>
        </p:txBody>
      </p:sp>
      <p:sp>
        <p:nvSpPr>
          <p:cNvPr id="20486" name="Rectangle 6"/>
          <p:cNvSpPr>
            <a:spLocks noGrp="1" noChangeArrowheads="1"/>
          </p:cNvSpPr>
          <p:nvPr>
            <p:ph type="body" idx="1"/>
          </p:nvPr>
        </p:nvSpPr>
        <p:spPr>
          <a:xfrm>
            <a:off x="827584" y="1556792"/>
            <a:ext cx="7395170" cy="4890864"/>
          </a:xfrm>
        </p:spPr>
        <p:txBody>
          <a:bodyPr/>
          <a:lstStyle/>
          <a:p>
            <a:pPr marL="0" indent="0">
              <a:buNone/>
            </a:pPr>
            <a:r>
              <a:rPr lang="en-US" dirty="0" smtClean="0"/>
              <a:t>Six </a:t>
            </a:r>
            <a:r>
              <a:rPr lang="en-US" dirty="0"/>
              <a:t>domains of health care </a:t>
            </a:r>
            <a:r>
              <a:rPr lang="en-US" dirty="0" smtClean="0"/>
              <a:t>quality</a:t>
            </a:r>
            <a:endParaRPr lang="en-US" dirty="0"/>
          </a:p>
          <a:p>
            <a:pPr marL="0" indent="0">
              <a:buNone/>
            </a:pPr>
            <a:r>
              <a:rPr lang="en-US" dirty="0"/>
              <a:t>1. Safe</a:t>
            </a:r>
          </a:p>
          <a:p>
            <a:pPr marL="0" indent="0">
              <a:buNone/>
            </a:pPr>
            <a:r>
              <a:rPr lang="en-US" dirty="0"/>
              <a:t>2. Effective</a:t>
            </a:r>
          </a:p>
          <a:p>
            <a:pPr marL="0" indent="0">
              <a:buNone/>
            </a:pPr>
            <a:r>
              <a:rPr lang="en-US" dirty="0"/>
              <a:t>3. Patient-centered</a:t>
            </a:r>
          </a:p>
          <a:p>
            <a:pPr marL="0" indent="0">
              <a:buNone/>
            </a:pPr>
            <a:r>
              <a:rPr lang="en-US" dirty="0"/>
              <a:t>4. Timely</a:t>
            </a:r>
          </a:p>
          <a:p>
            <a:pPr marL="0" indent="0">
              <a:buNone/>
            </a:pPr>
            <a:r>
              <a:rPr lang="en-US" dirty="0"/>
              <a:t>5. Efficient</a:t>
            </a:r>
          </a:p>
          <a:p>
            <a:pPr marL="0" indent="0">
              <a:buNone/>
            </a:pPr>
            <a:r>
              <a:rPr lang="en-US" dirty="0"/>
              <a:t>6. Equitable</a:t>
            </a:r>
          </a:p>
        </p:txBody>
      </p:sp>
    </p:spTree>
    <p:extLst>
      <p:ext uri="{BB962C8B-B14F-4D97-AF65-F5344CB8AC3E}">
        <p14:creationId xmlns:p14="http://schemas.microsoft.com/office/powerpoint/2010/main" val="199861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12</a:t>
            </a:fld>
            <a:endParaRPr lang="en-US" sz="1400">
              <a:latin typeface="Arial" charset="0"/>
            </a:endParaRPr>
          </a:p>
        </p:txBody>
      </p:sp>
      <p:sp>
        <p:nvSpPr>
          <p:cNvPr id="20485" name="Rectangle 5"/>
          <p:cNvSpPr>
            <a:spLocks noGrp="1" noChangeArrowheads="1"/>
          </p:cNvSpPr>
          <p:nvPr>
            <p:ph type="title"/>
          </p:nvPr>
        </p:nvSpPr>
        <p:spPr>
          <a:xfrm>
            <a:off x="3851920" y="188640"/>
            <a:ext cx="5112568" cy="914400"/>
          </a:xfrm>
        </p:spPr>
        <p:txBody>
          <a:bodyPr/>
          <a:lstStyle/>
          <a:p>
            <a:r>
              <a:rPr lang="en-US" dirty="0"/>
              <a:t>Quality improvement </a:t>
            </a:r>
            <a:r>
              <a:rPr lang="en-US" dirty="0" smtClean="0"/>
              <a:t>framework</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endParaRPr lang="en-US" dirty="0" smtClean="0"/>
          </a:p>
          <a:p>
            <a:pPr marL="0" indent="0">
              <a:buNone/>
            </a:pPr>
            <a:r>
              <a:rPr lang="en-US" dirty="0" smtClean="0"/>
              <a:t>1</a:t>
            </a:r>
            <a:r>
              <a:rPr lang="en-US" dirty="0"/>
              <a:t>. What are we trying to accomplish?</a:t>
            </a:r>
          </a:p>
          <a:p>
            <a:pPr marL="0" indent="0">
              <a:buNone/>
            </a:pPr>
            <a:r>
              <a:rPr lang="en-US" dirty="0"/>
              <a:t>2. How will we know that a change is an </a:t>
            </a:r>
            <a:r>
              <a:rPr lang="en-US" dirty="0" smtClean="0"/>
              <a:t/>
            </a:r>
            <a:br>
              <a:rPr lang="en-US" dirty="0" smtClean="0"/>
            </a:br>
            <a:r>
              <a:rPr lang="en-US" dirty="0" smtClean="0"/>
              <a:t>    improvement</a:t>
            </a:r>
            <a:r>
              <a:rPr lang="en-US" dirty="0"/>
              <a:t>?</a:t>
            </a:r>
          </a:p>
          <a:p>
            <a:pPr marL="0" indent="0">
              <a:buNone/>
            </a:pPr>
            <a:r>
              <a:rPr lang="en-US" dirty="0"/>
              <a:t>3. What changes can we make that will result </a:t>
            </a:r>
            <a:r>
              <a:rPr lang="en-US" dirty="0" smtClean="0"/>
              <a:t/>
            </a:r>
            <a:br>
              <a:rPr lang="en-US" dirty="0" smtClean="0"/>
            </a:br>
            <a:r>
              <a:rPr lang="en-US" dirty="0" smtClean="0"/>
              <a:t>    in </a:t>
            </a:r>
            <a:r>
              <a:rPr lang="en-US" dirty="0"/>
              <a:t>improvement?</a:t>
            </a:r>
          </a:p>
        </p:txBody>
      </p:sp>
    </p:spTree>
    <p:extLst>
      <p:ext uri="{BB962C8B-B14F-4D97-AF65-F5344CB8AC3E}">
        <p14:creationId xmlns:p14="http://schemas.microsoft.com/office/powerpoint/2010/main" val="2302684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PDSA </a:t>
            </a:r>
            <a:r>
              <a:rPr lang="en-US" dirty="0" smtClean="0"/>
              <a:t>Plan-Do-Study-Act</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 </a:t>
            </a:r>
          </a:p>
          <a:p>
            <a:pPr>
              <a:buFont typeface="Verdana" pitchFamily="34" charset="0"/>
              <a:buChar char="•"/>
            </a:pPr>
            <a:endParaRPr lang="en-US" dirty="0"/>
          </a:p>
          <a:p>
            <a:pPr>
              <a:buFont typeface="Verdana" pitchFamily="34" charset="0"/>
              <a:buChar char="•"/>
            </a:pPr>
            <a:r>
              <a:rPr lang="en-US" dirty="0" smtClean="0"/>
              <a:t>Used </a:t>
            </a:r>
            <a:r>
              <a:rPr lang="en-US" dirty="0"/>
              <a:t>to test and implement changes in </a:t>
            </a:r>
            <a:r>
              <a:rPr lang="en-US" dirty="0" smtClean="0"/>
              <a:t> </a:t>
            </a:r>
            <a:br>
              <a:rPr lang="en-US" dirty="0" smtClean="0"/>
            </a:br>
            <a:r>
              <a:rPr lang="en-US" dirty="0" smtClean="0"/>
              <a:t> practice</a:t>
            </a:r>
            <a:endParaRPr lang="en-US" dirty="0"/>
          </a:p>
        </p:txBody>
      </p:sp>
    </p:spTree>
    <p:extLst>
      <p:ext uri="{BB962C8B-B14F-4D97-AF65-F5344CB8AC3E}">
        <p14:creationId xmlns:p14="http://schemas.microsoft.com/office/powerpoint/2010/main" val="2775828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14</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Stewardship of </a:t>
            </a:r>
            <a:r>
              <a:rPr lang="en-US" dirty="0" smtClean="0"/>
              <a:t>resources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 </a:t>
            </a:r>
            <a:r>
              <a:rPr lang="en-US" dirty="0"/>
              <a:t>Be aware of stewardship issues, options, decisions based on </a:t>
            </a:r>
            <a:r>
              <a:rPr lang="en-US" dirty="0" smtClean="0"/>
              <a:t>individual patient </a:t>
            </a:r>
            <a:r>
              <a:rPr lang="en-US" dirty="0"/>
              <a:t>needs, preferences, and values of the patient and organization.</a:t>
            </a:r>
          </a:p>
          <a:p>
            <a:pPr marL="0" indent="0">
              <a:buNone/>
            </a:pPr>
            <a:r>
              <a:rPr lang="en-US" dirty="0"/>
              <a:t>• Use guidelines to inform appropriate use of testing and get info </a:t>
            </a:r>
            <a:r>
              <a:rPr lang="en-US" dirty="0" smtClean="0"/>
              <a:t>from Choosing </a:t>
            </a:r>
            <a:r>
              <a:rPr lang="en-US" dirty="0"/>
              <a:t>Wisely </a:t>
            </a:r>
            <a:r>
              <a:rPr lang="en-US" dirty="0" smtClean="0"/>
              <a:t>Canada</a:t>
            </a:r>
            <a:endParaRPr lang="en-US" dirty="0"/>
          </a:p>
          <a:p>
            <a:pPr marL="0" indent="0">
              <a:buNone/>
            </a:pPr>
            <a:r>
              <a:rPr lang="en-US" dirty="0"/>
              <a:t>• Consider “How will the result of this test influence our </a:t>
            </a:r>
            <a:r>
              <a:rPr lang="en-US" dirty="0" smtClean="0"/>
              <a:t>overall management </a:t>
            </a:r>
            <a:r>
              <a:rPr lang="en-US" dirty="0"/>
              <a:t>plan?” If no bearing on the overall treatment plan, then it </a:t>
            </a:r>
            <a:r>
              <a:rPr lang="en-US" dirty="0" smtClean="0"/>
              <a:t>is likely </a:t>
            </a:r>
            <a:r>
              <a:rPr lang="en-US" dirty="0"/>
              <a:t>of minimal benefit and should not be </a:t>
            </a:r>
            <a:r>
              <a:rPr lang="en-US" dirty="0" smtClean="0"/>
              <a:t>ordered</a:t>
            </a:r>
            <a:endParaRPr lang="en-US" i="1" dirty="0" smtClean="0">
              <a:solidFill>
                <a:srgbClr val="557FA6"/>
              </a:solidFill>
              <a:latin typeface="Frutiger LT Std 45 Light"/>
              <a:ea typeface="MS Mincho"/>
              <a:cs typeface="Times New Roman"/>
            </a:endParaRPr>
          </a:p>
        </p:txBody>
      </p:sp>
    </p:spTree>
    <p:extLst>
      <p:ext uri="{BB962C8B-B14F-4D97-AF65-F5344CB8AC3E}">
        <p14:creationId xmlns:p14="http://schemas.microsoft.com/office/powerpoint/2010/main" val="21306232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15</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Patient Safety</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ea typeface="MS Mincho"/>
                <a:cs typeface="Times New Roman"/>
              </a:rPr>
              <a:t>• </a:t>
            </a:r>
            <a:r>
              <a:rPr lang="en-US" dirty="0">
                <a:ea typeface="MS Mincho"/>
                <a:cs typeface="Times New Roman"/>
              </a:rPr>
              <a:t>Models a safety culture including </a:t>
            </a:r>
            <a:r>
              <a:rPr lang="en-US" dirty="0" smtClean="0">
                <a:ea typeface="MS Mincho"/>
                <a:cs typeface="Times New Roman"/>
              </a:rPr>
              <a:t>demonstrating </a:t>
            </a:r>
            <a:r>
              <a:rPr lang="en-US" dirty="0">
                <a:ea typeface="MS Mincho"/>
                <a:cs typeface="Times New Roman"/>
              </a:rPr>
              <a:t>a commitment </a:t>
            </a:r>
            <a:r>
              <a:rPr lang="en-US" dirty="0" smtClean="0">
                <a:ea typeface="MS Mincho"/>
                <a:cs typeface="Times New Roman"/>
              </a:rPr>
              <a:t>to openness</a:t>
            </a:r>
            <a:r>
              <a:rPr lang="en-US" dirty="0">
                <a:ea typeface="MS Mincho"/>
                <a:cs typeface="Times New Roman"/>
              </a:rPr>
              <a:t>, </a:t>
            </a:r>
            <a:r>
              <a:rPr lang="en-US" dirty="0" smtClean="0">
                <a:ea typeface="MS Mincho"/>
                <a:cs typeface="Times New Roman"/>
              </a:rPr>
              <a:t>honesty</a:t>
            </a:r>
            <a:r>
              <a:rPr lang="en-US" dirty="0">
                <a:ea typeface="MS Mincho"/>
                <a:cs typeface="Times New Roman"/>
              </a:rPr>
              <a:t>, fairness and accountability</a:t>
            </a:r>
          </a:p>
          <a:p>
            <a:pPr marL="0" indent="0">
              <a:buNone/>
            </a:pPr>
            <a:r>
              <a:rPr lang="en-US" dirty="0">
                <a:ea typeface="MS Mincho"/>
                <a:cs typeface="Times New Roman"/>
              </a:rPr>
              <a:t>• Expect the unexpected. Anticipation and </a:t>
            </a:r>
            <a:r>
              <a:rPr lang="en-US" dirty="0" smtClean="0">
                <a:ea typeface="MS Mincho"/>
                <a:cs typeface="Times New Roman"/>
              </a:rPr>
              <a:t>prevention </a:t>
            </a:r>
            <a:r>
              <a:rPr lang="en-US" dirty="0">
                <a:ea typeface="MS Mincho"/>
                <a:cs typeface="Times New Roman"/>
              </a:rPr>
              <a:t>of errors is </a:t>
            </a:r>
            <a:r>
              <a:rPr lang="en-US" dirty="0" smtClean="0">
                <a:ea typeface="MS Mincho"/>
                <a:cs typeface="Times New Roman"/>
              </a:rPr>
              <a:t>important as </a:t>
            </a:r>
            <a:r>
              <a:rPr lang="en-US" dirty="0">
                <a:ea typeface="MS Mincho"/>
                <a:cs typeface="Times New Roman"/>
              </a:rPr>
              <a:t>is </a:t>
            </a:r>
            <a:r>
              <a:rPr lang="en-US" dirty="0" smtClean="0">
                <a:ea typeface="MS Mincho"/>
                <a:cs typeface="Times New Roman"/>
              </a:rPr>
              <a:t>vigilance </a:t>
            </a:r>
            <a:r>
              <a:rPr lang="en-US" dirty="0">
                <a:ea typeface="MS Mincho"/>
                <a:cs typeface="Times New Roman"/>
              </a:rPr>
              <a:t>and </a:t>
            </a:r>
            <a:r>
              <a:rPr lang="en-US" dirty="0" smtClean="0">
                <a:ea typeface="MS Mincho"/>
                <a:cs typeface="Times New Roman"/>
              </a:rPr>
              <a:t>readiness</a:t>
            </a:r>
            <a:endParaRPr lang="en-US" dirty="0">
              <a:ea typeface="MS Mincho"/>
              <a:cs typeface="Times New Roman"/>
            </a:endParaRPr>
          </a:p>
        </p:txBody>
      </p:sp>
    </p:spTree>
    <p:extLst>
      <p:ext uri="{BB962C8B-B14F-4D97-AF65-F5344CB8AC3E}">
        <p14:creationId xmlns:p14="http://schemas.microsoft.com/office/powerpoint/2010/main" val="1589816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Patient Safety Incident</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b="1" i="1" dirty="0">
                <a:ea typeface="MS Mincho"/>
                <a:cs typeface="Times New Roman"/>
              </a:rPr>
              <a:t>Patient safety incident </a:t>
            </a:r>
            <a:r>
              <a:rPr lang="en-US" dirty="0">
                <a:ea typeface="MS Mincho"/>
                <a:cs typeface="Times New Roman"/>
              </a:rPr>
              <a:t>is an event or circumstance that could </a:t>
            </a:r>
            <a:r>
              <a:rPr lang="en-US" dirty="0" smtClean="0">
                <a:ea typeface="MS Mincho"/>
                <a:cs typeface="Times New Roman"/>
              </a:rPr>
              <a:t>have resulted</a:t>
            </a:r>
            <a:r>
              <a:rPr lang="en-US" dirty="0">
                <a:ea typeface="MS Mincho"/>
                <a:cs typeface="Times New Roman"/>
              </a:rPr>
              <a:t>, or did result, in unnecessary harm to a patient. Harm is due to </a:t>
            </a:r>
            <a:r>
              <a:rPr lang="en-US" dirty="0" smtClean="0">
                <a:ea typeface="MS Mincho"/>
                <a:cs typeface="Times New Roman"/>
              </a:rPr>
              <a:t>the medical </a:t>
            </a:r>
            <a:r>
              <a:rPr lang="en-US" dirty="0">
                <a:ea typeface="MS Mincho"/>
                <a:cs typeface="Times New Roman"/>
              </a:rPr>
              <a:t>care provided, not the underlying medical illness.</a:t>
            </a:r>
          </a:p>
          <a:p>
            <a:pPr marL="0" indent="0">
              <a:buNone/>
            </a:pPr>
            <a:r>
              <a:rPr lang="en-US" dirty="0">
                <a:ea typeface="MS Mincho"/>
                <a:cs typeface="Times New Roman"/>
              </a:rPr>
              <a:t>Three types of patient safety incidents are:</a:t>
            </a:r>
          </a:p>
          <a:p>
            <a:pPr marL="0" indent="0">
              <a:buNone/>
            </a:pPr>
            <a:r>
              <a:rPr lang="en-US" dirty="0">
                <a:ea typeface="MS Mincho"/>
                <a:cs typeface="Times New Roman"/>
              </a:rPr>
              <a:t>1. A harmful incident results in harm to the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patient</a:t>
            </a:r>
            <a:r>
              <a:rPr lang="en-US" dirty="0">
                <a:ea typeface="MS Mincho"/>
                <a:cs typeface="Times New Roman"/>
              </a:rPr>
              <a:t>,</a:t>
            </a:r>
          </a:p>
          <a:p>
            <a:pPr marL="0" indent="0">
              <a:buNone/>
            </a:pPr>
            <a:r>
              <a:rPr lang="en-US" dirty="0">
                <a:ea typeface="MS Mincho"/>
                <a:cs typeface="Times New Roman"/>
              </a:rPr>
              <a:t>2. A no harm incident reaches a patient but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does </a:t>
            </a:r>
            <a:r>
              <a:rPr lang="en-US" dirty="0">
                <a:ea typeface="MS Mincho"/>
                <a:cs typeface="Times New Roman"/>
              </a:rPr>
              <a:t>not result in any </a:t>
            </a:r>
            <a:r>
              <a:rPr lang="en-US" dirty="0" smtClean="0">
                <a:ea typeface="MS Mincho"/>
                <a:cs typeface="Times New Roman"/>
              </a:rPr>
              <a:t>discernible harm</a:t>
            </a:r>
            <a:r>
              <a:rPr lang="en-US" dirty="0">
                <a:ea typeface="MS Mincho"/>
                <a:cs typeface="Times New Roman"/>
              </a:rPr>
              <a:t>,</a:t>
            </a:r>
          </a:p>
          <a:p>
            <a:pPr marL="0" indent="0">
              <a:buNone/>
            </a:pPr>
            <a:r>
              <a:rPr lang="en-US" dirty="0">
                <a:ea typeface="MS Mincho"/>
                <a:cs typeface="Times New Roman"/>
              </a:rPr>
              <a:t>3. A near miss does not reach the patient</a:t>
            </a:r>
          </a:p>
        </p:txBody>
      </p:sp>
    </p:spTree>
    <p:extLst>
      <p:ext uri="{BB962C8B-B14F-4D97-AF65-F5344CB8AC3E}">
        <p14:creationId xmlns:p14="http://schemas.microsoft.com/office/powerpoint/2010/main" val="38775011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Key actions when patient safety incidents </a:t>
            </a:r>
            <a:r>
              <a:rPr lang="en-US" dirty="0" smtClean="0"/>
              <a:t>occur</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  Meet </a:t>
            </a:r>
            <a:r>
              <a:rPr lang="en-US" dirty="0"/>
              <a:t>the immediate and ongoing care needs </a:t>
            </a:r>
            <a:r>
              <a:rPr lang="en-US" dirty="0" smtClean="0"/>
              <a:t/>
            </a:r>
            <a:br>
              <a:rPr lang="en-US" dirty="0" smtClean="0"/>
            </a:br>
            <a:r>
              <a:rPr lang="en-US" dirty="0" smtClean="0"/>
              <a:t>    of </a:t>
            </a:r>
            <a:r>
              <a:rPr lang="en-US" dirty="0"/>
              <a:t>the patient (ensure </a:t>
            </a:r>
            <a:r>
              <a:rPr lang="en-US" dirty="0" smtClean="0"/>
              <a:t>the patient </a:t>
            </a:r>
            <a:r>
              <a:rPr lang="en-US" dirty="0"/>
              <a:t>is clinically </a:t>
            </a:r>
            <a:r>
              <a:rPr lang="en-US" dirty="0" smtClean="0"/>
              <a:t/>
            </a:r>
            <a:br>
              <a:rPr lang="en-US" dirty="0" smtClean="0"/>
            </a:br>
            <a:r>
              <a:rPr lang="en-US" dirty="0" smtClean="0"/>
              <a:t>    stable</a:t>
            </a:r>
            <a:r>
              <a:rPr lang="en-US" dirty="0"/>
              <a:t>, correct the safety issue(s), limit </a:t>
            </a:r>
            <a:r>
              <a:rPr lang="en-US" dirty="0" smtClean="0"/>
              <a:t/>
            </a:r>
            <a:br>
              <a:rPr lang="en-US" dirty="0" smtClean="0"/>
            </a:br>
            <a:r>
              <a:rPr lang="en-US" dirty="0" smtClean="0"/>
              <a:t>    further </a:t>
            </a:r>
            <a:r>
              <a:rPr lang="en-US" dirty="0"/>
              <a:t>harm, </a:t>
            </a:r>
            <a:r>
              <a:rPr lang="en-US" dirty="0" smtClean="0"/>
              <a:t>and provide </a:t>
            </a:r>
            <a:r>
              <a:rPr lang="en-US" dirty="0"/>
              <a:t>ongoing </a:t>
            </a:r>
            <a:r>
              <a:rPr lang="en-US" dirty="0" smtClean="0"/>
              <a:t/>
            </a:r>
            <a:br>
              <a:rPr lang="en-US" dirty="0" smtClean="0"/>
            </a:br>
            <a:r>
              <a:rPr lang="en-US" dirty="0" smtClean="0"/>
              <a:t>    monitoring </a:t>
            </a:r>
            <a:r>
              <a:rPr lang="en-US" dirty="0"/>
              <a:t>and care).</a:t>
            </a:r>
          </a:p>
          <a:p>
            <a:pPr marL="0" indent="0">
              <a:buNone/>
            </a:pPr>
            <a:r>
              <a:rPr lang="en-US" dirty="0"/>
              <a:t>• </a:t>
            </a:r>
            <a:r>
              <a:rPr lang="en-US" dirty="0" smtClean="0"/>
              <a:t> Explain </a:t>
            </a:r>
            <a:r>
              <a:rPr lang="en-US" dirty="0"/>
              <a:t>to the patient what unexpected </a:t>
            </a:r>
            <a:r>
              <a:rPr lang="en-US" dirty="0" smtClean="0"/>
              <a:t/>
            </a:r>
            <a:br>
              <a:rPr lang="en-US" dirty="0" smtClean="0"/>
            </a:br>
            <a:r>
              <a:rPr lang="en-US" dirty="0" smtClean="0"/>
              <a:t>    event </a:t>
            </a:r>
            <a:r>
              <a:rPr lang="en-US" dirty="0"/>
              <a:t>or change </a:t>
            </a:r>
            <a:r>
              <a:rPr lang="en-US" dirty="0" smtClean="0"/>
              <a:t>happened including </a:t>
            </a:r>
            <a:r>
              <a:rPr lang="en-US" dirty="0"/>
              <a:t>who, </a:t>
            </a:r>
            <a:r>
              <a:rPr lang="en-US" dirty="0" smtClean="0"/>
              <a:t/>
            </a:r>
            <a:br>
              <a:rPr lang="en-US" dirty="0" smtClean="0"/>
            </a:br>
            <a:r>
              <a:rPr lang="en-US" dirty="0" smtClean="0"/>
              <a:t>    how</a:t>
            </a:r>
            <a:r>
              <a:rPr lang="en-US" dirty="0"/>
              <a:t>, what and prevention</a:t>
            </a:r>
          </a:p>
          <a:p>
            <a:pPr marL="0" indent="0">
              <a:buNone/>
            </a:pPr>
            <a:r>
              <a:rPr lang="en-US" dirty="0"/>
              <a:t>• </a:t>
            </a:r>
            <a:r>
              <a:rPr lang="en-US" dirty="0" smtClean="0"/>
              <a:t> Apologize </a:t>
            </a:r>
            <a:r>
              <a:rPr lang="en-US" dirty="0"/>
              <a:t>that it happened</a:t>
            </a:r>
          </a:p>
          <a:p>
            <a:pPr marL="0" indent="0">
              <a:buNone/>
            </a:pPr>
            <a:r>
              <a:rPr lang="en-US" dirty="0"/>
              <a:t>• </a:t>
            </a:r>
            <a:r>
              <a:rPr lang="en-US" dirty="0" smtClean="0"/>
              <a:t> Explain </a:t>
            </a:r>
            <a:r>
              <a:rPr lang="en-US" dirty="0"/>
              <a:t>what will happen next, including </a:t>
            </a:r>
            <a:r>
              <a:rPr lang="en-US" dirty="0" smtClean="0"/>
              <a:t/>
            </a:r>
            <a:br>
              <a:rPr lang="en-US" dirty="0" smtClean="0"/>
            </a:br>
            <a:r>
              <a:rPr lang="en-US" dirty="0" smtClean="0"/>
              <a:t>    actions </a:t>
            </a:r>
            <a:r>
              <a:rPr lang="en-US" dirty="0"/>
              <a:t>to avoid </a:t>
            </a:r>
            <a:r>
              <a:rPr lang="en-US" dirty="0" err="1"/>
              <a:t>recurrance</a:t>
            </a:r>
            <a:endParaRPr lang="en-US" dirty="0" smtClean="0">
              <a:ea typeface="MS Mincho"/>
              <a:cs typeface="Times New Roman"/>
            </a:endParaRPr>
          </a:p>
        </p:txBody>
      </p:sp>
    </p:spTree>
    <p:extLst>
      <p:ext uri="{BB962C8B-B14F-4D97-AF65-F5344CB8AC3E}">
        <p14:creationId xmlns:p14="http://schemas.microsoft.com/office/powerpoint/2010/main" val="23586660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Manage career planning, finances, and health human resources</a:t>
            </a:r>
          </a:p>
        </p:txBody>
      </p:sp>
      <p:sp>
        <p:nvSpPr>
          <p:cNvPr id="20486" name="Rectangle 6"/>
          <p:cNvSpPr>
            <a:spLocks noGrp="1" noChangeArrowheads="1"/>
          </p:cNvSpPr>
          <p:nvPr>
            <p:ph type="body" idx="1"/>
          </p:nvPr>
        </p:nvSpPr>
        <p:spPr>
          <a:xfrm>
            <a:off x="683568" y="1556792"/>
            <a:ext cx="7776864" cy="4890864"/>
          </a:xfrm>
        </p:spPr>
        <p:txBody>
          <a:bodyPr/>
          <a:lstStyle/>
          <a:p>
            <a:pPr marL="0" indent="0">
              <a:buNone/>
            </a:pPr>
            <a:endParaRPr lang="en-US" dirty="0" smtClean="0">
              <a:ea typeface="MS Mincho"/>
              <a:cs typeface="Times New Roman"/>
            </a:endParaRPr>
          </a:p>
          <a:p>
            <a:pPr marL="0" indent="0">
              <a:buNone/>
            </a:pPr>
            <a:r>
              <a:rPr lang="en-US" dirty="0" smtClean="0">
                <a:ea typeface="MS Mincho"/>
                <a:cs typeface="Times New Roman"/>
              </a:rPr>
              <a:t>•  Set </a:t>
            </a:r>
            <a:r>
              <a:rPr lang="en-US" dirty="0">
                <a:ea typeface="MS Mincho"/>
                <a:cs typeface="Times New Roman"/>
              </a:rPr>
              <a:t>priorities and manage time to integrate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practice </a:t>
            </a:r>
            <a:r>
              <a:rPr lang="en-US" dirty="0">
                <a:ea typeface="MS Mincho"/>
                <a:cs typeface="Times New Roman"/>
              </a:rPr>
              <a:t>and personal life</a:t>
            </a:r>
          </a:p>
          <a:p>
            <a:pPr marL="0" indent="0">
              <a:buNone/>
            </a:pPr>
            <a:r>
              <a:rPr lang="en-US" dirty="0">
                <a:ea typeface="MS Mincho"/>
                <a:cs typeface="Times New Roman"/>
              </a:rPr>
              <a:t>• </a:t>
            </a:r>
            <a:r>
              <a:rPr lang="en-US" dirty="0" smtClean="0">
                <a:ea typeface="MS Mincho"/>
                <a:cs typeface="Times New Roman"/>
              </a:rPr>
              <a:t> Be </a:t>
            </a:r>
            <a:r>
              <a:rPr lang="en-US" dirty="0">
                <a:ea typeface="MS Mincho"/>
                <a:cs typeface="Times New Roman"/>
              </a:rPr>
              <a:t>mindful and deliberate about </a:t>
            </a:r>
            <a:r>
              <a:rPr lang="en-US" dirty="0" smtClean="0">
                <a:ea typeface="MS Mincho"/>
                <a:cs typeface="Times New Roman"/>
              </a:rPr>
              <a:t>managing</a:t>
            </a:r>
            <a:br>
              <a:rPr lang="en-US" dirty="0" smtClean="0">
                <a:ea typeface="MS Mincho"/>
                <a:cs typeface="Times New Roman"/>
              </a:rPr>
            </a:br>
            <a:r>
              <a:rPr lang="en-US" dirty="0" smtClean="0">
                <a:ea typeface="MS Mincho"/>
                <a:cs typeface="Times New Roman"/>
              </a:rPr>
              <a:t>    busy </a:t>
            </a:r>
            <a:r>
              <a:rPr lang="en-US" dirty="0">
                <a:ea typeface="MS Mincho"/>
                <a:cs typeface="Times New Roman"/>
              </a:rPr>
              <a:t>schedules</a:t>
            </a:r>
          </a:p>
          <a:p>
            <a:pPr marL="0" indent="0">
              <a:buNone/>
            </a:pPr>
            <a:r>
              <a:rPr lang="en-US" dirty="0">
                <a:ea typeface="MS Mincho"/>
                <a:cs typeface="Times New Roman"/>
              </a:rPr>
              <a:t>•  </a:t>
            </a:r>
            <a:r>
              <a:rPr lang="en-US" dirty="0" smtClean="0">
                <a:ea typeface="MS Mincho"/>
                <a:cs typeface="Times New Roman"/>
              </a:rPr>
              <a:t>Use </a:t>
            </a:r>
            <a:r>
              <a:rPr lang="en-US" dirty="0">
                <a:ea typeface="MS Mincho"/>
                <a:cs typeface="Times New Roman"/>
              </a:rPr>
              <a:t>tools to get/stay organized</a:t>
            </a:r>
            <a:endParaRPr lang="en-US" dirty="0" smtClean="0">
              <a:ea typeface="MS Mincho"/>
              <a:cs typeface="Times New Roman"/>
            </a:endParaRPr>
          </a:p>
        </p:txBody>
      </p:sp>
    </p:spTree>
    <p:extLst>
      <p:ext uri="{BB962C8B-B14F-4D97-AF65-F5344CB8AC3E}">
        <p14:creationId xmlns:p14="http://schemas.microsoft.com/office/powerpoint/2010/main" val="1892606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Share the work through effective </a:t>
            </a:r>
            <a:r>
              <a:rPr lang="en-US" dirty="0" smtClean="0"/>
              <a:t>delegation</a:t>
            </a:r>
            <a:endParaRPr lang="en-US" dirty="0"/>
          </a:p>
        </p:txBody>
      </p:sp>
      <p:sp>
        <p:nvSpPr>
          <p:cNvPr id="20486" name="Rectangle 6"/>
          <p:cNvSpPr>
            <a:spLocks noGrp="1" noChangeArrowheads="1"/>
          </p:cNvSpPr>
          <p:nvPr>
            <p:ph type="body" idx="1"/>
          </p:nvPr>
        </p:nvSpPr>
        <p:spPr>
          <a:xfrm>
            <a:off x="683568" y="1556792"/>
            <a:ext cx="7920880" cy="4890864"/>
          </a:xfrm>
        </p:spPr>
        <p:txBody>
          <a:bodyPr/>
          <a:lstStyle/>
          <a:p>
            <a:pPr marL="0" indent="0">
              <a:buNone/>
            </a:pPr>
            <a:r>
              <a:rPr lang="en-US" dirty="0" smtClean="0">
                <a:ea typeface="MS Mincho"/>
                <a:cs typeface="Times New Roman"/>
              </a:rPr>
              <a:t>• Organize</a:t>
            </a:r>
            <a:endParaRPr lang="en-US" dirty="0">
              <a:ea typeface="MS Mincho"/>
              <a:cs typeface="Times New Roman"/>
            </a:endParaRPr>
          </a:p>
          <a:p>
            <a:pPr marL="0" indent="0">
              <a:buNone/>
            </a:pPr>
            <a:r>
              <a:rPr lang="en-US" dirty="0">
                <a:ea typeface="MS Mincho"/>
                <a:cs typeface="Times New Roman"/>
              </a:rPr>
              <a:t>• Identify the priority </a:t>
            </a:r>
            <a:r>
              <a:rPr lang="en-US" dirty="0" smtClean="0">
                <a:ea typeface="MS Mincho"/>
                <a:cs typeface="Times New Roman"/>
              </a:rPr>
              <a:t>tasks</a:t>
            </a:r>
            <a:endParaRPr lang="en-US" dirty="0">
              <a:ea typeface="MS Mincho"/>
              <a:cs typeface="Times New Roman"/>
            </a:endParaRPr>
          </a:p>
          <a:p>
            <a:pPr marL="0" indent="0">
              <a:buNone/>
            </a:pPr>
            <a:r>
              <a:rPr lang="en-US" dirty="0">
                <a:ea typeface="MS Mincho"/>
                <a:cs typeface="Times New Roman"/>
              </a:rPr>
              <a:t>• Establish the steps and sequence key </a:t>
            </a:r>
            <a:endParaRPr lang="en-US" dirty="0" smtClean="0">
              <a:ea typeface="MS Mincho"/>
              <a:cs typeface="Times New Roman"/>
            </a:endParaRPr>
          </a:p>
          <a:p>
            <a:pPr marL="0" indent="0">
              <a:buNone/>
            </a:pPr>
            <a:r>
              <a:rPr lang="en-US" dirty="0" smtClean="0">
                <a:ea typeface="MS Mincho"/>
                <a:cs typeface="Times New Roman"/>
              </a:rPr>
              <a:t>• </a:t>
            </a:r>
            <a:r>
              <a:rPr lang="en-US" dirty="0">
                <a:ea typeface="MS Mincho"/>
                <a:cs typeface="Times New Roman"/>
              </a:rPr>
              <a:t>Inventory available resources </a:t>
            </a:r>
            <a:endParaRPr lang="en-US" dirty="0" smtClean="0">
              <a:ea typeface="MS Mincho"/>
              <a:cs typeface="Times New Roman"/>
            </a:endParaRPr>
          </a:p>
          <a:p>
            <a:pPr marL="0" indent="0">
              <a:buNone/>
            </a:pPr>
            <a:r>
              <a:rPr lang="en-US" dirty="0" smtClean="0">
                <a:ea typeface="MS Mincho"/>
                <a:cs typeface="Times New Roman"/>
              </a:rPr>
              <a:t>• </a:t>
            </a:r>
            <a:r>
              <a:rPr lang="en-US" dirty="0">
                <a:ea typeface="MS Mincho"/>
                <a:cs typeface="Times New Roman"/>
              </a:rPr>
              <a:t>Assign people the authority and responsibility for important </a:t>
            </a:r>
            <a:r>
              <a:rPr lang="en-US" dirty="0" smtClean="0">
                <a:ea typeface="MS Mincho"/>
                <a:cs typeface="Times New Roman"/>
              </a:rPr>
              <a:t>activities.</a:t>
            </a:r>
          </a:p>
          <a:p>
            <a:pPr marL="458787" lvl="1" indent="0">
              <a:buNone/>
            </a:pPr>
            <a:r>
              <a:rPr lang="en-US" dirty="0">
                <a:ea typeface="MS Mincho"/>
                <a:cs typeface="Times New Roman"/>
              </a:rPr>
              <a:t>• </a:t>
            </a:r>
            <a:r>
              <a:rPr lang="en-US" dirty="0" smtClean="0">
                <a:ea typeface="MS Mincho"/>
                <a:cs typeface="Times New Roman"/>
              </a:rPr>
              <a:t>Assign </a:t>
            </a:r>
            <a:r>
              <a:rPr lang="en-US" dirty="0">
                <a:ea typeface="MS Mincho"/>
                <a:cs typeface="Times New Roman"/>
              </a:rPr>
              <a:t>based </a:t>
            </a:r>
            <a:r>
              <a:rPr lang="en-US" dirty="0" smtClean="0">
                <a:ea typeface="MS Mincho"/>
                <a:cs typeface="Times New Roman"/>
              </a:rPr>
              <a:t>on match/fit and/or need </a:t>
            </a:r>
            <a:r>
              <a:rPr lang="en-US" dirty="0">
                <a:ea typeface="MS Mincho"/>
                <a:cs typeface="Times New Roman"/>
              </a:rPr>
              <a:t>for skill development</a:t>
            </a:r>
          </a:p>
          <a:p>
            <a:pPr marL="0" indent="0">
              <a:buNone/>
            </a:pPr>
            <a:r>
              <a:rPr lang="en-US" dirty="0">
                <a:ea typeface="MS Mincho"/>
                <a:cs typeface="Times New Roman"/>
              </a:rPr>
              <a:t>• Monitor, </a:t>
            </a:r>
            <a:r>
              <a:rPr lang="en-US" dirty="0" smtClean="0">
                <a:ea typeface="MS Mincho"/>
                <a:cs typeface="Times New Roman"/>
              </a:rPr>
              <a:t>communicate, </a:t>
            </a:r>
            <a:r>
              <a:rPr lang="en-US" dirty="0">
                <a:ea typeface="MS Mincho"/>
                <a:cs typeface="Times New Roman"/>
              </a:rPr>
              <a:t>clarify </a:t>
            </a:r>
            <a:r>
              <a:rPr lang="en-US" dirty="0" smtClean="0">
                <a:ea typeface="MS Mincho"/>
                <a:cs typeface="Times New Roman"/>
              </a:rPr>
              <a:t>and coach </a:t>
            </a:r>
          </a:p>
          <a:p>
            <a:pPr marL="0" indent="0">
              <a:buNone/>
            </a:pPr>
            <a:r>
              <a:rPr lang="en-US" dirty="0" smtClean="0">
                <a:ea typeface="MS Mincho"/>
                <a:cs typeface="Times New Roman"/>
              </a:rPr>
              <a:t>• </a:t>
            </a:r>
            <a:r>
              <a:rPr lang="en-US" dirty="0">
                <a:ea typeface="MS Mincho"/>
                <a:cs typeface="Times New Roman"/>
              </a:rPr>
              <a:t>Deploy or redeploy people to </a:t>
            </a:r>
            <a:r>
              <a:rPr lang="en-US" dirty="0" smtClean="0">
                <a:ea typeface="MS Mincho"/>
                <a:cs typeface="Times New Roman"/>
              </a:rPr>
              <a:t>new assignments</a:t>
            </a:r>
          </a:p>
        </p:txBody>
      </p:sp>
    </p:spTree>
    <p:extLst>
      <p:ext uri="{BB962C8B-B14F-4D97-AF65-F5344CB8AC3E}">
        <p14:creationId xmlns:p14="http://schemas.microsoft.com/office/powerpoint/2010/main" val="1012707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2</a:t>
            </a:fld>
            <a:endParaRPr lang="en-US" sz="1400">
              <a:latin typeface="Arial" charset="0"/>
            </a:endParaRPr>
          </a:p>
        </p:txBody>
      </p:sp>
      <p:sp>
        <p:nvSpPr>
          <p:cNvPr id="7208" name="Rectangle 40"/>
          <p:cNvSpPr>
            <a:spLocks noGrp="1" noChangeArrowheads="1"/>
          </p:cNvSpPr>
          <p:nvPr>
            <p:ph type="title"/>
          </p:nvPr>
        </p:nvSpPr>
        <p:spPr/>
        <p:txBody>
          <a:bodyPr/>
          <a:lstStyle/>
          <a:p>
            <a:pPr marL="0" indent="0"/>
            <a:endParaRPr lang="en-US" dirty="0"/>
          </a:p>
        </p:txBody>
      </p:sp>
      <p:sp>
        <p:nvSpPr>
          <p:cNvPr id="7209" name="Rectangle 41"/>
          <p:cNvSpPr>
            <a:spLocks noGrp="1" noChangeArrowheads="1"/>
          </p:cNvSpPr>
          <p:nvPr>
            <p:ph type="body" idx="1"/>
          </p:nvPr>
        </p:nvSpPr>
        <p:spPr/>
        <p:txBody>
          <a:bodyPr/>
          <a:lstStyle/>
          <a:p>
            <a:pPr marL="0" indent="0">
              <a:buNone/>
            </a:pPr>
            <a:r>
              <a:rPr lang="en-CA" sz="2000" dirty="0" smtClean="0"/>
              <a:t>The </a:t>
            </a:r>
            <a:r>
              <a:rPr lang="en-CA" sz="2000" dirty="0"/>
              <a:t>unmodified content below was created for the </a:t>
            </a:r>
            <a:r>
              <a:rPr lang="en-CA" sz="2000" i="1" dirty="0"/>
              <a:t>CanMEDS Teaching and Assessment Tools Guide </a:t>
            </a:r>
            <a:r>
              <a:rPr lang="en-CA" sz="2000" dirty="0"/>
              <a:t>by </a:t>
            </a:r>
            <a:r>
              <a:rPr lang="en-CA" sz="2000" dirty="0" smtClean="0"/>
              <a:t>S </a:t>
            </a:r>
            <a:r>
              <a:rPr lang="en-CA" sz="2000" smtClean="0"/>
              <a:t>Glover </a:t>
            </a:r>
            <a:r>
              <a:rPr lang="en-CA" sz="2000" smtClean="0"/>
              <a:t>Takahashi </a:t>
            </a:r>
            <a:r>
              <a:rPr lang="en-CA" sz="2000" dirty="0" smtClean="0"/>
              <a:t>and </a:t>
            </a:r>
            <a:r>
              <a:rPr lang="en-CA" sz="2000" dirty="0"/>
              <a:t>is owned by the Royal College of Physicians and Surgeons of Canada. You may use, reproduce and modify the content for your own non-commercial purposes provided that your modifications are clearly indicated and you provide attribution to the Royal College.  The Royal College may revoke this permission at any time by providing written notice.  </a:t>
            </a:r>
            <a:endParaRPr lang="en-US" sz="2000" dirty="0"/>
          </a:p>
          <a:p>
            <a:pPr marL="0" indent="0">
              <a:buNone/>
            </a:pPr>
            <a:r>
              <a:rPr lang="en-CA" sz="2000" b="1" u="sng" dirty="0"/>
              <a:t>NOTICE:  The content below may have been modified from its original form and may not represent the opinion or views of the Royal College</a:t>
            </a:r>
            <a:r>
              <a:rPr lang="en-CA" sz="2000" b="1" u="sng" dirty="0" smtClean="0"/>
              <a:t>.</a:t>
            </a:r>
            <a:endParaRPr lang="en-US" sz="2000" dirty="0"/>
          </a:p>
        </p:txBody>
      </p:sp>
    </p:spTree>
    <p:extLst>
      <p:ext uri="{BB962C8B-B14F-4D97-AF65-F5344CB8AC3E}">
        <p14:creationId xmlns:p14="http://schemas.microsoft.com/office/powerpoint/2010/main" val="100863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20</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endParaRPr lang="en-US" dirty="0" smtClean="0"/>
          </a:p>
          <a:p>
            <a:pPr marL="0" indent="0">
              <a:buNone/>
            </a:pPr>
            <a:r>
              <a:rPr lang="en-US" dirty="0" smtClean="0"/>
              <a:t>1.</a:t>
            </a:r>
            <a:r>
              <a:rPr lang="en-US" dirty="0"/>
              <a:t> </a:t>
            </a:r>
            <a:r>
              <a:rPr lang="en-US" dirty="0" smtClean="0"/>
              <a:t>Recognize </a:t>
            </a:r>
            <a:r>
              <a:rPr lang="en-US" dirty="0"/>
              <a:t>the process and content of </a:t>
            </a:r>
            <a:r>
              <a:rPr lang="en-US" dirty="0" smtClean="0"/>
              <a:t/>
            </a:r>
            <a:br>
              <a:rPr lang="en-US" dirty="0" smtClean="0"/>
            </a:br>
            <a:r>
              <a:rPr lang="en-US" dirty="0" smtClean="0"/>
              <a:t>    leadership</a:t>
            </a:r>
            <a:endParaRPr lang="en-US" dirty="0"/>
          </a:p>
          <a:p>
            <a:pPr marL="0" indent="0">
              <a:buNone/>
            </a:pPr>
            <a:r>
              <a:rPr lang="en-US" dirty="0"/>
              <a:t>2. Apply key leadership skills to examples </a:t>
            </a:r>
            <a:r>
              <a:rPr lang="en-US" dirty="0" smtClean="0"/>
              <a:t/>
            </a:r>
            <a:br>
              <a:rPr lang="en-US" dirty="0" smtClean="0"/>
            </a:br>
            <a:r>
              <a:rPr lang="en-US" dirty="0" smtClean="0"/>
              <a:t>    from </a:t>
            </a:r>
            <a:r>
              <a:rPr lang="en-US" dirty="0"/>
              <a:t>everyday practice</a:t>
            </a:r>
          </a:p>
          <a:p>
            <a:pPr marL="0" indent="0">
              <a:buNone/>
            </a:pPr>
            <a:r>
              <a:rPr lang="en-US" dirty="0"/>
              <a:t>3. Develop a personal leadership resource for </a:t>
            </a:r>
            <a:r>
              <a:rPr lang="en-US" dirty="0" smtClean="0"/>
              <a:t/>
            </a:r>
            <a:br>
              <a:rPr lang="en-US" dirty="0" smtClean="0"/>
            </a:br>
            <a:r>
              <a:rPr lang="en-US" dirty="0" smtClean="0"/>
              <a:t>    everyday </a:t>
            </a:r>
            <a:r>
              <a:rPr lang="en-US" dirty="0"/>
              <a:t>practice</a:t>
            </a:r>
          </a:p>
        </p:txBody>
      </p:sp>
    </p:spTree>
    <p:extLst>
      <p:ext uri="{BB962C8B-B14F-4D97-AF65-F5344CB8AC3E}">
        <p14:creationId xmlns:p14="http://schemas.microsoft.com/office/powerpoint/2010/main" val="2163988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838200" y="1524000"/>
            <a:ext cx="7910264" cy="4497288"/>
          </a:xfrm>
        </p:spPr>
        <p:txBody>
          <a:bodyPr/>
          <a:lstStyle/>
          <a:p>
            <a:r>
              <a:rPr lang="en-US" sz="1600" dirty="0" smtClean="0"/>
              <a:t>Dath </a:t>
            </a:r>
            <a:r>
              <a:rPr lang="en-US" sz="1600" dirty="0"/>
              <a:t>D, Chan M-K, Anderson G, Burke A, </a:t>
            </a:r>
            <a:r>
              <a:rPr lang="en-US" sz="1600" dirty="0" err="1"/>
              <a:t>Razack</a:t>
            </a:r>
            <a:r>
              <a:rPr lang="en-US" sz="1600" dirty="0"/>
              <a:t> S, </a:t>
            </a:r>
            <a:r>
              <a:rPr lang="en-US" sz="1600" dirty="0" err="1"/>
              <a:t>Lieff</a:t>
            </a:r>
            <a:r>
              <a:rPr lang="en-US" sz="1600" dirty="0"/>
              <a:t> S, Moineau G, Chiu A, Ellison P. Leader. In: Frank JR, Snell L, </a:t>
            </a:r>
            <a:r>
              <a:rPr lang="en-US" sz="1600" dirty="0" err="1"/>
              <a:t>Sherbino</a:t>
            </a:r>
            <a:r>
              <a:rPr lang="en-US" sz="1600" dirty="0"/>
              <a:t> J, editors. CanMEDS </a:t>
            </a:r>
            <a:r>
              <a:rPr lang="en-US" sz="1600" dirty="0" smtClean="0"/>
              <a:t>2015 Physician </a:t>
            </a:r>
            <a:r>
              <a:rPr lang="en-US" sz="1600" dirty="0"/>
              <a:t>Competency Framework. Ottawa: Royal College of Physicians and Surgeons of </a:t>
            </a:r>
            <a:r>
              <a:rPr lang="en-US" sz="1600" dirty="0" smtClean="0"/>
              <a:t>Canada</a:t>
            </a:r>
            <a:r>
              <a:rPr lang="en-US" sz="1600" dirty="0"/>
              <a:t>; 2015. </a:t>
            </a:r>
            <a:endParaRPr lang="en-US" sz="1600" dirty="0" smtClean="0"/>
          </a:p>
          <a:p>
            <a:r>
              <a:rPr lang="en-US" sz="1600" dirty="0" smtClean="0"/>
              <a:t>http</a:t>
            </a:r>
            <a:r>
              <a:rPr lang="en-US" sz="1600" dirty="0"/>
              <a:t>://www.choosingwiselycanada.org</a:t>
            </a:r>
          </a:p>
          <a:p>
            <a:r>
              <a:rPr lang="en-US" sz="1600" dirty="0" smtClean="0"/>
              <a:t>Stone </a:t>
            </a:r>
            <a:r>
              <a:rPr lang="en-US" sz="1600" dirty="0"/>
              <a:t>D, </a:t>
            </a:r>
            <a:r>
              <a:rPr lang="en-US" sz="1600" dirty="0" err="1"/>
              <a:t>Heen</a:t>
            </a:r>
            <a:r>
              <a:rPr lang="en-US" sz="1600" dirty="0"/>
              <a:t> S. </a:t>
            </a:r>
            <a:r>
              <a:rPr lang="en-US" sz="1600" i="1" dirty="0"/>
              <a:t>Thanks for the Feedback: the science and art of receiving feedback well</a:t>
            </a:r>
            <a:r>
              <a:rPr lang="en-US" sz="1600" dirty="0"/>
              <a:t>. New York: Viking; 2014.</a:t>
            </a:r>
          </a:p>
          <a:p>
            <a:r>
              <a:rPr lang="en-US" sz="1600" i="1" dirty="0" smtClean="0"/>
              <a:t>Six </a:t>
            </a:r>
            <a:r>
              <a:rPr lang="en-US" sz="1600" i="1" dirty="0"/>
              <a:t>Domains of Health Care Quality. </a:t>
            </a:r>
            <a:r>
              <a:rPr lang="en-US" sz="1600" dirty="0"/>
              <a:t>Consumer Assessment of Healthcare Providers and Systems (CAHPS) website. Last retrieved July 3, 2015 from</a:t>
            </a:r>
            <a:r>
              <a:rPr lang="en-US" sz="1600" dirty="0" smtClean="0"/>
              <a:t>: https</a:t>
            </a:r>
            <a:r>
              <a:rPr lang="en-US" sz="1600" dirty="0"/>
              <a:t>://cahps.ahrq.gov/consumer-reporting/talkingquality/create/sixdomains.html.</a:t>
            </a:r>
          </a:p>
          <a:p>
            <a:r>
              <a:rPr lang="en-US" sz="1600" dirty="0" smtClean="0"/>
              <a:t>Langley </a:t>
            </a:r>
            <a:r>
              <a:rPr lang="en-US" sz="1600" dirty="0"/>
              <a:t>GL, Nolan KM, Nolan TW, Norman CL, Provost LP. </a:t>
            </a:r>
            <a:r>
              <a:rPr lang="en-US" sz="1600" i="1" dirty="0"/>
              <a:t>The Improvement Guide: A Practical Approach to Enhancing Organizational Performance </a:t>
            </a:r>
            <a:r>
              <a:rPr lang="en-US" sz="1600" dirty="0"/>
              <a:t>2nd Ed</a:t>
            </a:r>
            <a:r>
              <a:rPr lang="en-US" sz="1600" dirty="0" smtClean="0"/>
              <a:t>. </a:t>
            </a:r>
            <a:r>
              <a:rPr lang="en-US" sz="1600" dirty="0" err="1" smtClean="0"/>
              <a:t>Jossey</a:t>
            </a:r>
            <a:r>
              <a:rPr lang="en-US" sz="1600" dirty="0" smtClean="0"/>
              <a:t> </a:t>
            </a:r>
            <a:r>
              <a:rPr lang="en-US" sz="1600" dirty="0"/>
              <a:t>Bass, San Francisco 2009. See more at (last retrieved July 3, 2015): </a:t>
            </a:r>
            <a:r>
              <a:rPr lang="en-US" sz="1600" dirty="0">
                <a:hlinkClick r:id="rId3"/>
              </a:rPr>
              <a:t>http://www.institute.nhs.uk/quality and </a:t>
            </a:r>
            <a:r>
              <a:rPr lang="en-US" sz="1600" dirty="0" smtClean="0">
                <a:hlinkClick r:id="rId3"/>
              </a:rPr>
              <a:t>service </a:t>
            </a:r>
            <a:r>
              <a:rPr lang="en-US" sz="1600" dirty="0" err="1" smtClean="0">
                <a:hlinkClick r:id="rId3"/>
              </a:rPr>
              <a:t>improvement_tools</a:t>
            </a:r>
            <a:r>
              <a:rPr lang="en-US" sz="1600" dirty="0" smtClean="0">
                <a:hlinkClick r:id="rId3"/>
              </a:rPr>
              <a:t>/</a:t>
            </a:r>
            <a:r>
              <a:rPr lang="en-US" sz="1600" dirty="0" err="1" smtClean="0">
                <a:hlinkClick r:id="rId3"/>
              </a:rPr>
              <a:t>quality_and_service_improvement_tools</a:t>
            </a:r>
            <a:r>
              <a:rPr lang="en-US" sz="1600" dirty="0" smtClean="0">
                <a:hlinkClick r:id="rId3"/>
              </a:rPr>
              <a:t>/plan_do_study_act.html</a:t>
            </a:r>
            <a:r>
              <a:rPr lang="en-US" sz="1600" dirty="0" smtClean="0"/>
              <a:t>.</a:t>
            </a:r>
          </a:p>
        </p:txBody>
      </p:sp>
      <p:sp>
        <p:nvSpPr>
          <p:cNvPr id="4" name="Slide Number Placeholder 3"/>
          <p:cNvSpPr>
            <a:spLocks noGrp="1"/>
          </p:cNvSpPr>
          <p:nvPr>
            <p:ph type="sldNum" sz="quarter" idx="10"/>
          </p:nvPr>
        </p:nvSpPr>
        <p:spPr/>
        <p:txBody>
          <a:bodyPr/>
          <a:lstStyle/>
          <a:p>
            <a:fld id="{8E1C09A0-21D7-FE41-87AE-5D52617F0A43}" type="slidenum">
              <a:rPr lang="en-US" smtClean="0"/>
              <a:pPr/>
              <a:t>21</a:t>
            </a:fld>
            <a:endParaRPr lang="en-US" sz="1400">
              <a:latin typeface="Arial" charset="0"/>
            </a:endParaRPr>
          </a:p>
        </p:txBody>
      </p:sp>
    </p:spTree>
    <p:extLst>
      <p:ext uri="{BB962C8B-B14F-4D97-AF65-F5344CB8AC3E}">
        <p14:creationId xmlns:p14="http://schemas.microsoft.com/office/powerpoint/2010/main" val="3931496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Other Slides</a:t>
            </a:r>
            <a:endParaRPr lang="en-US" sz="4000"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22</a:t>
            </a:fld>
            <a:endParaRPr lang="en-US" sz="1400">
              <a:latin typeface="Arial" charset="0"/>
            </a:endParaRPr>
          </a:p>
        </p:txBody>
      </p:sp>
    </p:spTree>
    <p:extLst>
      <p:ext uri="{BB962C8B-B14F-4D97-AF65-F5344CB8AC3E}">
        <p14:creationId xmlns:p14="http://schemas.microsoft.com/office/powerpoint/2010/main" val="1490135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Leader </a:t>
            </a:r>
            <a:r>
              <a:rPr lang="en-US" dirty="0"/>
              <a:t>Key Competencies</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Physicians </a:t>
            </a:r>
            <a:r>
              <a:rPr lang="en-US" dirty="0"/>
              <a:t>are able to:</a:t>
            </a:r>
          </a:p>
          <a:p>
            <a:pPr marL="0" indent="0">
              <a:buNone/>
            </a:pPr>
            <a:r>
              <a:rPr lang="en-US" dirty="0" smtClean="0"/>
              <a:t>1</a:t>
            </a:r>
            <a:r>
              <a:rPr lang="en-US" dirty="0"/>
              <a:t>. Contribute to the improvement of health </a:t>
            </a:r>
            <a:r>
              <a:rPr lang="en-US" dirty="0" smtClean="0"/>
              <a:t/>
            </a:r>
            <a:br>
              <a:rPr lang="en-US" dirty="0" smtClean="0"/>
            </a:br>
            <a:r>
              <a:rPr lang="en-US" dirty="0" smtClean="0"/>
              <a:t>    care </a:t>
            </a:r>
            <a:r>
              <a:rPr lang="en-US" dirty="0"/>
              <a:t>delivery in teams</a:t>
            </a:r>
            <a:r>
              <a:rPr lang="en-US" dirty="0" smtClean="0"/>
              <a:t>, organizations</a:t>
            </a:r>
            <a:r>
              <a:rPr lang="en-US" dirty="0"/>
              <a:t>, and </a:t>
            </a:r>
            <a:r>
              <a:rPr lang="en-US" dirty="0" smtClean="0"/>
              <a:t/>
            </a:r>
            <a:br>
              <a:rPr lang="en-US" dirty="0" smtClean="0"/>
            </a:br>
            <a:r>
              <a:rPr lang="en-US" dirty="0" smtClean="0"/>
              <a:t>    systems</a:t>
            </a:r>
            <a:endParaRPr lang="en-US" dirty="0"/>
          </a:p>
          <a:p>
            <a:pPr marL="0" indent="0">
              <a:buNone/>
            </a:pPr>
            <a:r>
              <a:rPr lang="en-US" dirty="0"/>
              <a:t>2. Engage in the stewardship of health care </a:t>
            </a:r>
            <a:r>
              <a:rPr lang="en-US" dirty="0" smtClean="0"/>
              <a:t/>
            </a:r>
            <a:br>
              <a:rPr lang="en-US" dirty="0" smtClean="0"/>
            </a:br>
            <a:r>
              <a:rPr lang="en-US" dirty="0" smtClean="0"/>
              <a:t>    resources</a:t>
            </a:r>
            <a:endParaRPr lang="en-US" dirty="0"/>
          </a:p>
          <a:p>
            <a:pPr marL="0" indent="0">
              <a:buNone/>
            </a:pPr>
            <a:r>
              <a:rPr lang="en-US" dirty="0"/>
              <a:t>3. Demonstrate leadership in professional </a:t>
            </a:r>
            <a:r>
              <a:rPr lang="en-US" dirty="0" smtClean="0"/>
              <a:t/>
            </a:r>
            <a:br>
              <a:rPr lang="en-US" dirty="0" smtClean="0"/>
            </a:br>
            <a:r>
              <a:rPr lang="en-US" dirty="0" smtClean="0"/>
              <a:t>    practice</a:t>
            </a:r>
            <a:endParaRPr lang="en-US" dirty="0"/>
          </a:p>
          <a:p>
            <a:pPr marL="0" indent="0">
              <a:buNone/>
            </a:pPr>
            <a:r>
              <a:rPr lang="en-US" dirty="0"/>
              <a:t>4. Manage career planning, finances, and </a:t>
            </a:r>
            <a:r>
              <a:rPr lang="en-US" dirty="0" smtClean="0"/>
              <a:t/>
            </a:r>
            <a:br>
              <a:rPr lang="en-US" dirty="0" smtClean="0"/>
            </a:br>
            <a:r>
              <a:rPr lang="en-US" dirty="0" smtClean="0"/>
              <a:t>    health </a:t>
            </a:r>
            <a:r>
              <a:rPr lang="en-US" dirty="0"/>
              <a:t>human resources in </a:t>
            </a:r>
            <a:r>
              <a:rPr lang="en-US" dirty="0" smtClean="0"/>
              <a:t>a practice</a:t>
            </a:r>
            <a:endParaRPr lang="en-US" dirty="0"/>
          </a:p>
        </p:txBody>
      </p:sp>
    </p:spTree>
    <p:extLst>
      <p:ext uri="{BB962C8B-B14F-4D97-AF65-F5344CB8AC3E}">
        <p14:creationId xmlns:p14="http://schemas.microsoft.com/office/powerpoint/2010/main" val="434019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24</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Leader </a:t>
            </a:r>
            <a:r>
              <a:rPr lang="en-US" dirty="0"/>
              <a:t>Key Competency 1</a:t>
            </a:r>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2000" dirty="0" smtClean="0"/>
              <a:t>Physicians </a:t>
            </a:r>
            <a:r>
              <a:rPr lang="en-US" sz="2000" dirty="0"/>
              <a:t>are able to:</a:t>
            </a:r>
          </a:p>
          <a:p>
            <a:pPr marL="0" indent="0">
              <a:buNone/>
            </a:pPr>
            <a:r>
              <a:rPr lang="en-US" sz="2000" dirty="0" smtClean="0"/>
              <a:t>1</a:t>
            </a:r>
            <a:r>
              <a:rPr lang="en-US" sz="2000" dirty="0"/>
              <a:t>. Contribute to the improvement of health care delivery in </a:t>
            </a:r>
            <a:r>
              <a:rPr lang="en-US" sz="2000" dirty="0" smtClean="0"/>
              <a:t/>
            </a:r>
            <a:br>
              <a:rPr lang="en-US" sz="2000" dirty="0" smtClean="0"/>
            </a:br>
            <a:r>
              <a:rPr lang="en-US" sz="2000" dirty="0" smtClean="0"/>
              <a:t>    teams, organizations</a:t>
            </a:r>
            <a:r>
              <a:rPr lang="en-US" sz="2000" dirty="0"/>
              <a:t>, and systems</a:t>
            </a:r>
          </a:p>
          <a:p>
            <a:pPr marL="0" indent="0">
              <a:buNone/>
            </a:pPr>
            <a:r>
              <a:rPr lang="en-US" sz="2000" dirty="0" smtClean="0"/>
              <a:t>	1.1 </a:t>
            </a:r>
            <a:r>
              <a:rPr lang="en-US" sz="2000" dirty="0"/>
              <a:t>Apply the science of quality improvement to </a:t>
            </a:r>
            <a:r>
              <a:rPr lang="en-US" sz="2000" dirty="0" smtClean="0"/>
              <a:t>	</a:t>
            </a:r>
            <a:br>
              <a:rPr lang="en-US" sz="2000" dirty="0" smtClean="0"/>
            </a:br>
            <a:r>
              <a:rPr lang="en-US" sz="2000" dirty="0" smtClean="0"/>
              <a:t>  	      contribute </a:t>
            </a:r>
            <a:r>
              <a:rPr lang="en-US" sz="2000" dirty="0"/>
              <a:t>to </a:t>
            </a:r>
            <a:r>
              <a:rPr lang="en-US" sz="2000" dirty="0" smtClean="0"/>
              <a:t>improving systems </a:t>
            </a:r>
            <a:r>
              <a:rPr lang="en-US" sz="2000" dirty="0"/>
              <a:t>of patient care</a:t>
            </a:r>
          </a:p>
          <a:p>
            <a:pPr marL="0" indent="0">
              <a:buNone/>
            </a:pPr>
            <a:r>
              <a:rPr lang="en-US" sz="2000" dirty="0" smtClean="0"/>
              <a:t>	1.2 </a:t>
            </a:r>
            <a:r>
              <a:rPr lang="en-US" sz="2000" dirty="0"/>
              <a:t>Contribute to a culture that promotes patient </a:t>
            </a:r>
            <a:r>
              <a:rPr lang="en-US" sz="2000" dirty="0" smtClean="0"/>
              <a:t/>
            </a:r>
            <a:br>
              <a:rPr lang="en-US" sz="2000" dirty="0" smtClean="0"/>
            </a:br>
            <a:r>
              <a:rPr lang="en-US" sz="2000" dirty="0" smtClean="0"/>
              <a:t> 	      safety</a:t>
            </a:r>
            <a:endParaRPr lang="en-US" sz="2000" dirty="0"/>
          </a:p>
          <a:p>
            <a:pPr marL="0" indent="0">
              <a:buNone/>
            </a:pPr>
            <a:r>
              <a:rPr lang="en-US" sz="2000" dirty="0"/>
              <a:t>	</a:t>
            </a:r>
            <a:r>
              <a:rPr lang="en-US" sz="2000" dirty="0" smtClean="0"/>
              <a:t>1.3 </a:t>
            </a:r>
            <a:r>
              <a:rPr lang="en-US" sz="2000" dirty="0"/>
              <a:t>Analyze patient safety incidents to enhance </a:t>
            </a:r>
            <a:r>
              <a:rPr lang="en-US" sz="2000" dirty="0" smtClean="0"/>
              <a:t/>
            </a:r>
            <a:br>
              <a:rPr lang="en-US" sz="2000" dirty="0" smtClean="0"/>
            </a:br>
            <a:r>
              <a:rPr lang="en-US" sz="2000" dirty="0" smtClean="0"/>
              <a:t>	      systems </a:t>
            </a:r>
            <a:r>
              <a:rPr lang="en-US" sz="2000" dirty="0"/>
              <a:t>of care</a:t>
            </a:r>
          </a:p>
          <a:p>
            <a:pPr marL="0" indent="0">
              <a:buNone/>
            </a:pPr>
            <a:r>
              <a:rPr lang="en-US" sz="2000" dirty="0" smtClean="0"/>
              <a:t>	1.4 </a:t>
            </a:r>
            <a:r>
              <a:rPr lang="en-US" sz="2000" dirty="0"/>
              <a:t>Use health informatics to improve the quality of </a:t>
            </a:r>
            <a:r>
              <a:rPr lang="en-US" sz="2000" dirty="0" smtClean="0"/>
              <a:t/>
            </a:r>
            <a:br>
              <a:rPr lang="en-US" sz="2000" dirty="0" smtClean="0"/>
            </a:br>
            <a:r>
              <a:rPr lang="en-US" sz="2000" dirty="0" smtClean="0"/>
              <a:t>	      patient </a:t>
            </a:r>
            <a:r>
              <a:rPr lang="en-US" sz="2000" dirty="0"/>
              <a:t>care </a:t>
            </a:r>
            <a:r>
              <a:rPr lang="en-US" sz="2000" dirty="0" smtClean="0"/>
              <a:t>and optimize </a:t>
            </a:r>
            <a:r>
              <a:rPr lang="en-US" sz="2000" dirty="0"/>
              <a:t>patient safety</a:t>
            </a:r>
          </a:p>
        </p:txBody>
      </p:sp>
    </p:spTree>
    <p:extLst>
      <p:ext uri="{BB962C8B-B14F-4D97-AF65-F5344CB8AC3E}">
        <p14:creationId xmlns:p14="http://schemas.microsoft.com/office/powerpoint/2010/main" val="28004862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25</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Leader Key </a:t>
            </a:r>
            <a:r>
              <a:rPr lang="en-US" dirty="0"/>
              <a:t>Competency </a:t>
            </a:r>
            <a:r>
              <a:rPr lang="en-US" dirty="0" smtClean="0"/>
              <a:t>2</a:t>
            </a:r>
            <a:endParaRPr lang="en-US" dirty="0"/>
          </a:p>
        </p:txBody>
      </p:sp>
      <p:sp>
        <p:nvSpPr>
          <p:cNvPr id="20486" name="Rectangle 6"/>
          <p:cNvSpPr>
            <a:spLocks noGrp="1" noChangeArrowheads="1"/>
          </p:cNvSpPr>
          <p:nvPr>
            <p:ph type="body" idx="1"/>
          </p:nvPr>
        </p:nvSpPr>
        <p:spPr>
          <a:xfrm>
            <a:off x="683568" y="1916832"/>
            <a:ext cx="7539186" cy="4530824"/>
          </a:xfrm>
        </p:spPr>
        <p:txBody>
          <a:bodyPr/>
          <a:lstStyle/>
          <a:p>
            <a:pPr marL="0" indent="0">
              <a:buNone/>
            </a:pPr>
            <a:r>
              <a:rPr lang="en-US" sz="2000" dirty="0" smtClean="0"/>
              <a:t>Physicians </a:t>
            </a:r>
            <a:r>
              <a:rPr lang="en-US" sz="2000" dirty="0"/>
              <a:t>are able to:</a:t>
            </a:r>
          </a:p>
          <a:p>
            <a:pPr marL="0" indent="0">
              <a:buNone/>
            </a:pPr>
            <a:r>
              <a:rPr lang="en-US" sz="2000" dirty="0" smtClean="0"/>
              <a:t>2</a:t>
            </a:r>
            <a:r>
              <a:rPr lang="en-US" sz="2000" dirty="0"/>
              <a:t>. Engage in the stewardship of health care resources</a:t>
            </a:r>
          </a:p>
          <a:p>
            <a:pPr marL="0" indent="0">
              <a:buNone/>
            </a:pPr>
            <a:r>
              <a:rPr lang="en-US" sz="2000" dirty="0" smtClean="0"/>
              <a:t>	2.1 </a:t>
            </a:r>
            <a:r>
              <a:rPr lang="en-US" sz="2000" dirty="0"/>
              <a:t>Allocate health care resources for optimal </a:t>
            </a:r>
            <a:r>
              <a:rPr lang="en-US" sz="2000" dirty="0" smtClean="0"/>
              <a:t/>
            </a:r>
            <a:br>
              <a:rPr lang="en-US" sz="2000" dirty="0" smtClean="0"/>
            </a:br>
            <a:r>
              <a:rPr lang="en-US" sz="2000" dirty="0" smtClean="0"/>
              <a:t>	      patient </a:t>
            </a:r>
            <a:r>
              <a:rPr lang="en-US" sz="2000" dirty="0"/>
              <a:t>care</a:t>
            </a:r>
          </a:p>
          <a:p>
            <a:pPr marL="0" indent="0">
              <a:buNone/>
            </a:pPr>
            <a:r>
              <a:rPr lang="en-US" sz="2000" dirty="0" smtClean="0"/>
              <a:t>	2.2 </a:t>
            </a:r>
            <a:r>
              <a:rPr lang="en-US" sz="2000" dirty="0"/>
              <a:t>Apply evidence and management processes to </a:t>
            </a:r>
            <a:r>
              <a:rPr lang="en-US" sz="2000" dirty="0" smtClean="0"/>
              <a:t/>
            </a:r>
            <a:br>
              <a:rPr lang="en-US" sz="2000" dirty="0" smtClean="0"/>
            </a:br>
            <a:r>
              <a:rPr lang="en-US" sz="2000" dirty="0" smtClean="0"/>
              <a:t> 	      achieve cost appropriate care</a:t>
            </a:r>
            <a:endParaRPr lang="en-US" sz="2000" dirty="0"/>
          </a:p>
        </p:txBody>
      </p:sp>
    </p:spTree>
    <p:extLst>
      <p:ext uri="{BB962C8B-B14F-4D97-AF65-F5344CB8AC3E}">
        <p14:creationId xmlns:p14="http://schemas.microsoft.com/office/powerpoint/2010/main" val="37210394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Leader Key </a:t>
            </a:r>
            <a:r>
              <a:rPr lang="en-US" dirty="0"/>
              <a:t>Competency </a:t>
            </a:r>
            <a:r>
              <a:rPr lang="en-US" dirty="0" smtClean="0"/>
              <a:t>3</a:t>
            </a:r>
            <a:endParaRPr lang="en-US" dirty="0"/>
          </a:p>
        </p:txBody>
      </p:sp>
      <p:sp>
        <p:nvSpPr>
          <p:cNvPr id="20486" name="Rectangle 6"/>
          <p:cNvSpPr>
            <a:spLocks noGrp="1" noChangeArrowheads="1"/>
          </p:cNvSpPr>
          <p:nvPr>
            <p:ph type="body" idx="1"/>
          </p:nvPr>
        </p:nvSpPr>
        <p:spPr>
          <a:xfrm>
            <a:off x="683568" y="1916832"/>
            <a:ext cx="7539186" cy="4530824"/>
          </a:xfrm>
        </p:spPr>
        <p:txBody>
          <a:bodyPr/>
          <a:lstStyle/>
          <a:p>
            <a:pPr marL="0" indent="0">
              <a:buNone/>
            </a:pPr>
            <a:r>
              <a:rPr lang="en-US" sz="2000" dirty="0" smtClean="0"/>
              <a:t>Physicians </a:t>
            </a:r>
            <a:r>
              <a:rPr lang="en-US" sz="2000" dirty="0"/>
              <a:t>are able to:</a:t>
            </a:r>
          </a:p>
          <a:p>
            <a:pPr marL="0" indent="0">
              <a:buNone/>
            </a:pPr>
            <a:r>
              <a:rPr lang="en-US" sz="2000" dirty="0" smtClean="0"/>
              <a:t>3</a:t>
            </a:r>
            <a:r>
              <a:rPr lang="en-US" sz="2000" dirty="0"/>
              <a:t>. Demonstrate leadership in professional practice</a:t>
            </a:r>
          </a:p>
          <a:p>
            <a:pPr marL="0" indent="0">
              <a:buNone/>
            </a:pPr>
            <a:r>
              <a:rPr lang="en-US" sz="2000" dirty="0" smtClean="0"/>
              <a:t>	3.1 </a:t>
            </a:r>
            <a:r>
              <a:rPr lang="en-US" sz="2000" dirty="0"/>
              <a:t>Demonstrate leadership skills to enhance </a:t>
            </a:r>
            <a:r>
              <a:rPr lang="en-US" sz="2000" dirty="0" smtClean="0"/>
              <a:t/>
            </a:r>
            <a:br>
              <a:rPr lang="en-US" sz="2000" dirty="0" smtClean="0"/>
            </a:br>
            <a:r>
              <a:rPr lang="en-US" sz="2000" dirty="0" smtClean="0"/>
              <a:t>	      health </a:t>
            </a:r>
            <a:r>
              <a:rPr lang="en-US" sz="2000" dirty="0"/>
              <a:t>care</a:t>
            </a:r>
          </a:p>
          <a:p>
            <a:pPr marL="0" indent="0">
              <a:buNone/>
            </a:pPr>
            <a:r>
              <a:rPr lang="en-US" sz="2000" dirty="0" smtClean="0"/>
              <a:t>	3.2 </a:t>
            </a:r>
            <a:r>
              <a:rPr lang="en-US" sz="2000" dirty="0"/>
              <a:t>Facilitate change in health care to enhance </a:t>
            </a:r>
            <a:r>
              <a:rPr lang="en-US" sz="2000" dirty="0" smtClean="0"/>
              <a:t/>
            </a:r>
            <a:br>
              <a:rPr lang="en-US" sz="2000" dirty="0" smtClean="0"/>
            </a:br>
            <a:r>
              <a:rPr lang="en-US" sz="2000" dirty="0" smtClean="0"/>
              <a:t>	      services </a:t>
            </a:r>
            <a:r>
              <a:rPr lang="en-US" sz="2000" dirty="0"/>
              <a:t>and outcomes</a:t>
            </a:r>
          </a:p>
        </p:txBody>
      </p:sp>
    </p:spTree>
    <p:extLst>
      <p:ext uri="{BB962C8B-B14F-4D97-AF65-F5344CB8AC3E}">
        <p14:creationId xmlns:p14="http://schemas.microsoft.com/office/powerpoint/2010/main" val="19873665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Leader </a:t>
            </a:r>
            <a:r>
              <a:rPr lang="en-US" dirty="0"/>
              <a:t>Key Competency </a:t>
            </a:r>
            <a:r>
              <a:rPr lang="en-US" dirty="0" smtClean="0"/>
              <a:t>4</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dirty="0" smtClean="0"/>
              <a:t>Physicians </a:t>
            </a:r>
            <a:r>
              <a:rPr lang="en-US" sz="2000" dirty="0"/>
              <a:t>are able to:</a:t>
            </a:r>
          </a:p>
          <a:p>
            <a:pPr marL="0" indent="0">
              <a:buNone/>
            </a:pPr>
            <a:r>
              <a:rPr lang="en-US" sz="2000" dirty="0" smtClean="0"/>
              <a:t>4</a:t>
            </a:r>
            <a:r>
              <a:rPr lang="en-US" sz="2000" dirty="0"/>
              <a:t>. Manage career planning, finances, and health human </a:t>
            </a:r>
            <a:r>
              <a:rPr lang="en-US" sz="2000" dirty="0" smtClean="0"/>
              <a:t/>
            </a:r>
            <a:br>
              <a:rPr lang="en-US" sz="2000" dirty="0" smtClean="0"/>
            </a:br>
            <a:r>
              <a:rPr lang="en-US" sz="2000" dirty="0" smtClean="0"/>
              <a:t>    resources </a:t>
            </a:r>
            <a:r>
              <a:rPr lang="en-US" sz="2000" dirty="0"/>
              <a:t>in </a:t>
            </a:r>
            <a:r>
              <a:rPr lang="en-US" sz="2000" dirty="0" smtClean="0"/>
              <a:t>a practice</a:t>
            </a:r>
            <a:endParaRPr lang="en-US" sz="2000" dirty="0"/>
          </a:p>
          <a:p>
            <a:pPr marL="0" indent="0">
              <a:buNone/>
            </a:pPr>
            <a:r>
              <a:rPr lang="en-US" sz="2000" dirty="0" smtClean="0"/>
              <a:t>	4.1 </a:t>
            </a:r>
            <a:r>
              <a:rPr lang="en-US" sz="2000" dirty="0"/>
              <a:t>Set priorities and manage time to integrate </a:t>
            </a:r>
            <a:r>
              <a:rPr lang="en-US" sz="2000" dirty="0" smtClean="0"/>
              <a:t/>
            </a:r>
            <a:br>
              <a:rPr lang="en-US" sz="2000" dirty="0" smtClean="0"/>
            </a:br>
            <a:r>
              <a:rPr lang="en-US" sz="2000" dirty="0" smtClean="0"/>
              <a:t>	      practice </a:t>
            </a:r>
            <a:r>
              <a:rPr lang="en-US" sz="2000" dirty="0"/>
              <a:t>and personal life</a:t>
            </a:r>
          </a:p>
          <a:p>
            <a:pPr marL="0" indent="0">
              <a:buNone/>
            </a:pPr>
            <a:r>
              <a:rPr lang="en-US" sz="2000" dirty="0" smtClean="0"/>
              <a:t>	4.2 </a:t>
            </a:r>
            <a:r>
              <a:rPr lang="en-US" sz="2000" dirty="0"/>
              <a:t>Manage a career and a practice</a:t>
            </a:r>
          </a:p>
          <a:p>
            <a:pPr marL="0" indent="0">
              <a:buNone/>
            </a:pPr>
            <a:r>
              <a:rPr lang="en-US" sz="2000" dirty="0" smtClean="0"/>
              <a:t>	4.3 </a:t>
            </a:r>
            <a:r>
              <a:rPr lang="en-US" sz="2000" dirty="0"/>
              <a:t>Implement processes to ensure personal </a:t>
            </a:r>
            <a:r>
              <a:rPr lang="en-US" sz="2000" dirty="0" smtClean="0"/>
              <a:t>	  </a:t>
            </a:r>
            <a:br>
              <a:rPr lang="en-US" sz="2000" dirty="0" smtClean="0"/>
            </a:br>
            <a:r>
              <a:rPr lang="en-US" sz="2000" dirty="0" smtClean="0"/>
              <a:t>	      practice </a:t>
            </a:r>
            <a:r>
              <a:rPr lang="en-US" sz="2000" dirty="0"/>
              <a:t>improvement</a:t>
            </a:r>
          </a:p>
        </p:txBody>
      </p:sp>
    </p:spTree>
    <p:extLst>
      <p:ext uri="{BB962C8B-B14F-4D97-AF65-F5344CB8AC3E}">
        <p14:creationId xmlns:p14="http://schemas.microsoft.com/office/powerpoint/2010/main" val="28227948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28</a:t>
            </a:fld>
            <a:endParaRPr lang="en-US" sz="1400">
              <a:latin typeface="Arial" charset="0"/>
            </a:endParaRPr>
          </a:p>
        </p:txBody>
      </p:sp>
      <p:sp>
        <p:nvSpPr>
          <p:cNvPr id="20485" name="Rectangle 5"/>
          <p:cNvSpPr>
            <a:spLocks noGrp="1" noChangeArrowheads="1"/>
          </p:cNvSpPr>
          <p:nvPr>
            <p:ph type="title"/>
          </p:nvPr>
        </p:nvSpPr>
        <p:spPr>
          <a:xfrm>
            <a:off x="3707904" y="160338"/>
            <a:ext cx="5256584" cy="914400"/>
          </a:xfrm>
        </p:spPr>
        <p:txBody>
          <a:bodyPr/>
          <a:lstStyle/>
          <a:p>
            <a:r>
              <a:rPr lang="en-US" dirty="0"/>
              <a:t>Effective leaders: Have courage and take responsibility for </a:t>
            </a:r>
            <a:r>
              <a:rPr lang="en-US" dirty="0" smtClean="0"/>
              <a:t>errors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b="1" dirty="0" smtClean="0"/>
              <a:t>Three </a:t>
            </a:r>
            <a:r>
              <a:rPr lang="en-US" sz="2000" b="1" dirty="0"/>
              <a:t>Rules of apologies:</a:t>
            </a:r>
          </a:p>
          <a:p>
            <a:pPr marL="0" indent="0">
              <a:buNone/>
            </a:pPr>
            <a:r>
              <a:rPr lang="en-US" sz="2000" dirty="0" smtClean="0"/>
              <a:t>	1</a:t>
            </a:r>
            <a:r>
              <a:rPr lang="en-US" sz="2000" dirty="0"/>
              <a:t>. Be honest and authentic</a:t>
            </a:r>
          </a:p>
          <a:p>
            <a:pPr marL="0" indent="0">
              <a:buNone/>
            </a:pPr>
            <a:r>
              <a:rPr lang="en-US" sz="2000" dirty="0" smtClean="0"/>
              <a:t>	2</a:t>
            </a:r>
            <a:r>
              <a:rPr lang="en-US" sz="2000" dirty="0"/>
              <a:t>. Do not explain</a:t>
            </a:r>
          </a:p>
          <a:p>
            <a:pPr marL="0" indent="0">
              <a:buNone/>
            </a:pPr>
            <a:r>
              <a:rPr lang="en-US" sz="2000" dirty="0" smtClean="0"/>
              <a:t>	3</a:t>
            </a:r>
            <a:r>
              <a:rPr lang="en-US" sz="2000" dirty="0"/>
              <a:t>. Do not use the word “but”</a:t>
            </a:r>
          </a:p>
          <a:p>
            <a:pPr marL="0" indent="0">
              <a:buNone/>
            </a:pPr>
            <a:r>
              <a:rPr lang="en-US" sz="2000" b="1" dirty="0"/>
              <a:t>Steps to an effective apology:</a:t>
            </a:r>
          </a:p>
          <a:p>
            <a:pPr marL="0" indent="0">
              <a:buNone/>
            </a:pPr>
            <a:r>
              <a:rPr lang="en-US" sz="2000" dirty="0" smtClean="0"/>
              <a:t>	1</a:t>
            </a:r>
            <a:r>
              <a:rPr lang="en-US" sz="2000" dirty="0"/>
              <a:t>. Express remorse: “I am sorry.”</a:t>
            </a:r>
          </a:p>
          <a:p>
            <a:pPr marL="0" indent="0">
              <a:buNone/>
            </a:pPr>
            <a:r>
              <a:rPr lang="en-US" sz="2000" dirty="0" smtClean="0"/>
              <a:t>	2</a:t>
            </a:r>
            <a:r>
              <a:rPr lang="en-US" sz="2000" dirty="0"/>
              <a:t>. Take responsibility for actions or </a:t>
            </a:r>
            <a:r>
              <a:rPr lang="en-US" sz="2000" dirty="0" err="1"/>
              <a:t>behaviour</a:t>
            </a:r>
            <a:r>
              <a:rPr lang="en-US" sz="2000" dirty="0"/>
              <a:t>.</a:t>
            </a:r>
          </a:p>
          <a:p>
            <a:pPr marL="0" indent="0">
              <a:buNone/>
            </a:pPr>
            <a:r>
              <a:rPr lang="en-US" sz="2000" dirty="0" smtClean="0"/>
              <a:t>	3</a:t>
            </a:r>
            <a:r>
              <a:rPr lang="en-US" sz="2000" dirty="0"/>
              <a:t>. Make amends for your actions to make the </a:t>
            </a:r>
            <a:r>
              <a:rPr lang="en-US" sz="2000" dirty="0" smtClean="0"/>
              <a:t>	</a:t>
            </a:r>
            <a:br>
              <a:rPr lang="en-US" sz="2000" dirty="0" smtClean="0"/>
            </a:br>
            <a:r>
              <a:rPr lang="en-US" sz="2000" dirty="0" smtClean="0"/>
              <a:t>	    situation </a:t>
            </a:r>
            <a:r>
              <a:rPr lang="en-US" sz="2000" dirty="0"/>
              <a:t>right </a:t>
            </a:r>
            <a:r>
              <a:rPr lang="en-US" sz="2000" dirty="0" smtClean="0"/>
              <a:t>where appropriate </a:t>
            </a:r>
            <a:r>
              <a:rPr lang="en-US" sz="2000" dirty="0"/>
              <a:t>and within </a:t>
            </a:r>
            <a:r>
              <a:rPr lang="en-US" sz="2000" dirty="0" smtClean="0"/>
              <a:t>	</a:t>
            </a:r>
            <a:br>
              <a:rPr lang="en-US" sz="2000" dirty="0" smtClean="0"/>
            </a:br>
            <a:r>
              <a:rPr lang="en-US" sz="2000" dirty="0" smtClean="0"/>
              <a:t> 	    your </a:t>
            </a:r>
            <a:r>
              <a:rPr lang="en-US" sz="2000" dirty="0"/>
              <a:t>authority.</a:t>
            </a:r>
          </a:p>
          <a:p>
            <a:pPr marL="0" indent="0">
              <a:buNone/>
            </a:pPr>
            <a:r>
              <a:rPr lang="en-US" sz="2000" dirty="0" smtClean="0"/>
              <a:t>	4</a:t>
            </a:r>
            <a:r>
              <a:rPr lang="en-US" sz="2000" dirty="0"/>
              <a:t>. Rebuild trust. Repair the relationship</a:t>
            </a:r>
            <a:r>
              <a:rPr lang="en-US" sz="2000" dirty="0" smtClean="0"/>
              <a:t>.</a:t>
            </a:r>
            <a:endParaRPr lang="en-US" sz="2000" dirty="0"/>
          </a:p>
        </p:txBody>
      </p:sp>
    </p:spTree>
    <p:extLst>
      <p:ext uri="{BB962C8B-B14F-4D97-AF65-F5344CB8AC3E}">
        <p14:creationId xmlns:p14="http://schemas.microsoft.com/office/powerpoint/2010/main" val="1240070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3</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endParaRPr lang="en-US" dirty="0" smtClean="0"/>
          </a:p>
          <a:p>
            <a:pPr marL="0" indent="0">
              <a:buNone/>
            </a:pPr>
            <a:r>
              <a:rPr lang="en-US" dirty="0" smtClean="0"/>
              <a:t>1.</a:t>
            </a:r>
            <a:r>
              <a:rPr lang="en-US" dirty="0"/>
              <a:t> </a:t>
            </a:r>
            <a:r>
              <a:rPr lang="en-US" dirty="0" smtClean="0"/>
              <a:t>Recognize </a:t>
            </a:r>
            <a:r>
              <a:rPr lang="en-US" dirty="0"/>
              <a:t>the process and content of </a:t>
            </a:r>
            <a:r>
              <a:rPr lang="en-US" dirty="0" smtClean="0"/>
              <a:t/>
            </a:r>
            <a:br>
              <a:rPr lang="en-US" dirty="0" smtClean="0"/>
            </a:br>
            <a:r>
              <a:rPr lang="en-US" dirty="0" smtClean="0"/>
              <a:t>    leadership</a:t>
            </a:r>
            <a:endParaRPr lang="en-US" dirty="0"/>
          </a:p>
          <a:p>
            <a:pPr marL="0" indent="0">
              <a:buNone/>
            </a:pPr>
            <a:r>
              <a:rPr lang="en-US" dirty="0"/>
              <a:t>2. Apply key leadership skills to examples </a:t>
            </a:r>
            <a:r>
              <a:rPr lang="en-US" dirty="0" smtClean="0"/>
              <a:t/>
            </a:r>
            <a:br>
              <a:rPr lang="en-US" dirty="0" smtClean="0"/>
            </a:br>
            <a:r>
              <a:rPr lang="en-US" dirty="0" smtClean="0"/>
              <a:t>    from </a:t>
            </a:r>
            <a:r>
              <a:rPr lang="en-US" dirty="0"/>
              <a:t>everyday practice</a:t>
            </a:r>
          </a:p>
          <a:p>
            <a:pPr marL="0" indent="0">
              <a:buNone/>
            </a:pPr>
            <a:r>
              <a:rPr lang="en-US" dirty="0"/>
              <a:t>3. Develop a personal leadership resource for </a:t>
            </a:r>
            <a:r>
              <a:rPr lang="en-US" dirty="0" smtClean="0"/>
              <a:t/>
            </a:r>
            <a:br>
              <a:rPr lang="en-US" dirty="0" smtClean="0"/>
            </a:br>
            <a:r>
              <a:rPr lang="en-US" dirty="0" smtClean="0"/>
              <a:t>    everyday </a:t>
            </a:r>
            <a:r>
              <a:rPr lang="en-US" dirty="0"/>
              <a:t>practice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5AC4055-3817-2D43-97F0-E6647FB942C6}" type="slidenum">
              <a:rPr lang="en-US"/>
              <a:pPr/>
              <a:t>4</a:t>
            </a:fld>
            <a:endParaRPr lang="en-US" sz="1400">
              <a:latin typeface="Arial" charset="0"/>
            </a:endParaRPr>
          </a:p>
        </p:txBody>
      </p:sp>
      <p:sp>
        <p:nvSpPr>
          <p:cNvPr id="14354" name="Rectangle 18"/>
          <p:cNvSpPr>
            <a:spLocks noGrp="1" noChangeArrowheads="1"/>
          </p:cNvSpPr>
          <p:nvPr>
            <p:ph type="title"/>
          </p:nvPr>
        </p:nvSpPr>
        <p:spPr/>
        <p:txBody>
          <a:bodyPr/>
          <a:lstStyle/>
          <a:p>
            <a:pPr marL="0" indent="0"/>
            <a:r>
              <a:rPr lang="en-US" dirty="0"/>
              <a:t>Why the </a:t>
            </a:r>
            <a:r>
              <a:rPr lang="en-US" dirty="0" smtClean="0"/>
              <a:t>Leader </a:t>
            </a:r>
            <a:r>
              <a:rPr lang="en-US" dirty="0"/>
              <a:t>Role matters</a:t>
            </a:r>
          </a:p>
        </p:txBody>
      </p:sp>
      <p:sp>
        <p:nvSpPr>
          <p:cNvPr id="14355" name="Rectangle 19"/>
          <p:cNvSpPr>
            <a:spLocks noGrp="1" noChangeArrowheads="1"/>
          </p:cNvSpPr>
          <p:nvPr>
            <p:ph type="body" idx="1"/>
          </p:nvPr>
        </p:nvSpPr>
        <p:spPr>
          <a:xfrm>
            <a:off x="827584" y="1484784"/>
            <a:ext cx="7992888" cy="4419600"/>
          </a:xfrm>
        </p:spPr>
        <p:txBody>
          <a:bodyPr/>
          <a:lstStyle/>
          <a:p>
            <a:pPr>
              <a:buFont typeface="Verdana" pitchFamily="34" charset="0"/>
              <a:buChar char="•"/>
            </a:pPr>
            <a:r>
              <a:rPr lang="en-US" dirty="0" smtClean="0"/>
              <a:t>Physician leaders play an important part in health care</a:t>
            </a:r>
          </a:p>
          <a:p>
            <a:pPr>
              <a:buFont typeface="Verdana" pitchFamily="34" charset="0"/>
              <a:buChar char="•"/>
            </a:pPr>
            <a:r>
              <a:rPr lang="en-US" dirty="0" smtClean="0"/>
              <a:t>Collaborative </a:t>
            </a:r>
            <a:r>
              <a:rPr lang="en-US" dirty="0"/>
              <a:t>leadership competencies help facilitate </a:t>
            </a:r>
            <a:r>
              <a:rPr lang="en-US" dirty="0" smtClean="0"/>
              <a:t>improvements</a:t>
            </a:r>
          </a:p>
          <a:p>
            <a:pPr>
              <a:buFont typeface="Verdana" pitchFamily="34" charset="0"/>
              <a:buChar char="•"/>
            </a:pPr>
            <a:r>
              <a:rPr lang="en-US" dirty="0" smtClean="0"/>
              <a:t>The </a:t>
            </a:r>
            <a:r>
              <a:rPr lang="en-US" dirty="0"/>
              <a:t>health care system depends on physicians taking responsibility </a:t>
            </a:r>
            <a:r>
              <a:rPr lang="en-US" dirty="0" smtClean="0"/>
              <a:t>for stewardship </a:t>
            </a:r>
            <a:r>
              <a:rPr lang="en-US" dirty="0"/>
              <a:t>of finite </a:t>
            </a:r>
            <a:r>
              <a:rPr lang="en-US" dirty="0" smtClean="0"/>
              <a:t>resources</a:t>
            </a:r>
          </a:p>
          <a:p>
            <a:pPr>
              <a:buFont typeface="Verdana" pitchFamily="34" charset="0"/>
              <a:buChar char="•"/>
            </a:pPr>
            <a:r>
              <a:rPr lang="en-US" dirty="0" smtClean="0"/>
              <a:t>Physicians must make personal management skills a priority to manage competing demands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5</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The details: </a:t>
            </a:r>
            <a:r>
              <a:rPr lang="en-US" dirty="0" smtClean="0"/>
              <a:t/>
            </a:r>
            <a:br>
              <a:rPr lang="en-US" dirty="0" smtClean="0"/>
            </a:br>
            <a:r>
              <a:rPr lang="en-US" dirty="0" smtClean="0"/>
              <a:t>What </a:t>
            </a:r>
            <a:r>
              <a:rPr lang="en-US" dirty="0"/>
              <a:t>is the </a:t>
            </a:r>
            <a:r>
              <a:rPr lang="en-US" dirty="0" smtClean="0"/>
              <a:t>Leader </a:t>
            </a:r>
            <a:r>
              <a:rPr lang="en-US" dirty="0"/>
              <a:t>Role</a:t>
            </a:r>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As Leaders, physicians engage with others to contribute to a vision of a </a:t>
            </a:r>
            <a:r>
              <a:rPr lang="en-US" dirty="0" smtClean="0"/>
              <a:t>high-quality health </a:t>
            </a:r>
            <a:r>
              <a:rPr lang="en-US" dirty="0"/>
              <a:t>care system and take responsibility for the delivery of </a:t>
            </a:r>
            <a:r>
              <a:rPr lang="en-US" dirty="0" smtClean="0"/>
              <a:t>excellent patient </a:t>
            </a:r>
            <a:r>
              <a:rPr lang="en-US" dirty="0"/>
              <a:t>care through their activities as clinicians, administrators, scholars, </a:t>
            </a:r>
            <a:r>
              <a:rPr lang="en-US" dirty="0" smtClean="0"/>
              <a:t>or teachers</a:t>
            </a:r>
            <a:r>
              <a:rPr lang="en-US" dirty="0"/>
              <a:t>.</a:t>
            </a:r>
          </a:p>
        </p:txBody>
      </p:sp>
      <p:pic>
        <p:nvPicPr>
          <p:cNvPr id="18440" name="Picture 8" descr="IMG_01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9038" y="4419600"/>
            <a:ext cx="2133600" cy="152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01600" dist="38098" dir="19560026" algn="ctr" rotWithShape="0">
                    <a:srgbClr val="414F5C">
                      <a:alpha val="80000"/>
                    </a:srgbClr>
                  </a:outerShdw>
                </a:effectLst>
              </a14:hiddenEffects>
            </a:ext>
          </a:extLst>
        </p:spPr>
      </p:pic>
      <p:pic>
        <p:nvPicPr>
          <p:cNvPr id="18441" name="Picture 7" descr="IMG_01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5988" y="4435475"/>
            <a:ext cx="2106612" cy="1504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01600" dist="38100" dir="19560002" algn="ctr" rotWithShape="0">
                    <a:srgbClr val="414F5C">
                      <a:alpha val="80000"/>
                    </a:srgbClr>
                  </a:outerShdw>
                </a:effectLst>
              </a14:hiddenEffects>
            </a:ext>
          </a:extLst>
        </p:spPr>
      </p:pic>
      <p:pic>
        <p:nvPicPr>
          <p:cNvPr id="18442" name="Picture 9" descr="DSC_33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6900" y="4421188"/>
            <a:ext cx="2324100" cy="1522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01600" dist="38085" dir="19559995" algn="ctr" rotWithShape="0">
                    <a:srgbClr val="414F5C">
                      <a:alpha val="80000"/>
                    </a:srgbClr>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6</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smtClean="0"/>
              <a:t>About the Leader </a:t>
            </a:r>
            <a:r>
              <a:rPr lang="en-US" dirty="0"/>
              <a:t>Role</a:t>
            </a:r>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 The Leader Role facilitates the expression of leadership no matter </a:t>
            </a:r>
            <a:r>
              <a:rPr lang="en-US" dirty="0" smtClean="0"/>
              <a:t>what title </a:t>
            </a:r>
            <a:r>
              <a:rPr lang="en-US" dirty="0"/>
              <a:t>a physician may or may not hold.</a:t>
            </a:r>
          </a:p>
          <a:p>
            <a:pPr marL="0" indent="0">
              <a:buNone/>
            </a:pPr>
            <a:r>
              <a:rPr lang="en-US" dirty="0"/>
              <a:t>• Dynamic leaders know when and how to stand back, support and </a:t>
            </a:r>
            <a:r>
              <a:rPr lang="en-US" dirty="0" smtClean="0"/>
              <a:t>enable others </a:t>
            </a:r>
            <a:r>
              <a:rPr lang="en-US" dirty="0"/>
              <a:t>to lead</a:t>
            </a:r>
          </a:p>
          <a:p>
            <a:pPr marL="0" indent="0">
              <a:buNone/>
            </a:pPr>
            <a:r>
              <a:rPr lang="en-US" dirty="0"/>
              <a:t>• Leader Role continues to include important manager competencies (i.e</a:t>
            </a:r>
            <a:r>
              <a:rPr lang="en-US" dirty="0" smtClean="0"/>
              <a:t>. management </a:t>
            </a:r>
            <a:r>
              <a:rPr lang="en-US" dirty="0"/>
              <a:t>of personal and professional practice)</a:t>
            </a:r>
          </a:p>
        </p:txBody>
      </p:sp>
    </p:spTree>
    <p:extLst>
      <p:ext uri="{BB962C8B-B14F-4D97-AF65-F5344CB8AC3E}">
        <p14:creationId xmlns:p14="http://schemas.microsoft.com/office/powerpoint/2010/main" val="2290945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7</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smtClean="0"/>
              <a:t>Key terms for Leader</a:t>
            </a:r>
            <a:endParaRPr lang="en-US" dirty="0"/>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 Stewardship</a:t>
            </a:r>
          </a:p>
          <a:p>
            <a:pPr marL="0" indent="0">
              <a:buNone/>
            </a:pPr>
            <a:r>
              <a:rPr lang="en-US" dirty="0"/>
              <a:t>• Quality improvement</a:t>
            </a:r>
          </a:p>
          <a:p>
            <a:pPr marL="0" indent="0">
              <a:buNone/>
            </a:pPr>
            <a:r>
              <a:rPr lang="en-US" dirty="0"/>
              <a:t>• Patient safety</a:t>
            </a:r>
          </a:p>
        </p:txBody>
      </p:sp>
    </p:spTree>
    <p:extLst>
      <p:ext uri="{BB962C8B-B14F-4D97-AF65-F5344CB8AC3E}">
        <p14:creationId xmlns:p14="http://schemas.microsoft.com/office/powerpoint/2010/main" val="2728706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a:t>
            </a:r>
            <a:r>
              <a:rPr lang="en-US" dirty="0" smtClean="0"/>
              <a:t>Leader process</a:t>
            </a:r>
            <a:endParaRPr lang="en-US" dirty="0"/>
          </a:p>
        </p:txBody>
      </p:sp>
      <p:sp>
        <p:nvSpPr>
          <p:cNvPr id="20486" name="Rectangle 6"/>
          <p:cNvSpPr>
            <a:spLocks noGrp="1" noChangeArrowheads="1"/>
          </p:cNvSpPr>
          <p:nvPr>
            <p:ph type="body" idx="1"/>
          </p:nvPr>
        </p:nvSpPr>
        <p:spPr>
          <a:xfrm>
            <a:off x="395536" y="1556792"/>
            <a:ext cx="4176464" cy="4419600"/>
          </a:xfrm>
        </p:spPr>
        <p:txBody>
          <a:bodyPr/>
          <a:lstStyle/>
          <a:p>
            <a:pPr marL="0" indent="0">
              <a:buNone/>
            </a:pPr>
            <a:r>
              <a:rPr lang="en-US" dirty="0"/>
              <a:t>• Culture</a:t>
            </a:r>
          </a:p>
          <a:p>
            <a:pPr marL="0" indent="0">
              <a:buNone/>
            </a:pPr>
            <a:r>
              <a:rPr lang="en-US" dirty="0"/>
              <a:t>• Changing</a:t>
            </a:r>
          </a:p>
          <a:p>
            <a:pPr marL="0" indent="0">
              <a:buNone/>
            </a:pPr>
            <a:r>
              <a:rPr lang="en-US" dirty="0"/>
              <a:t>• Transitioning</a:t>
            </a:r>
          </a:p>
          <a:p>
            <a:pPr marL="0" indent="0">
              <a:buNone/>
            </a:pPr>
            <a:r>
              <a:rPr lang="en-US" dirty="0"/>
              <a:t>• Continuously improving</a:t>
            </a:r>
          </a:p>
          <a:p>
            <a:pPr marL="0" indent="0">
              <a:buNone/>
            </a:pPr>
            <a:r>
              <a:rPr lang="en-US" dirty="0"/>
              <a:t>• Following</a:t>
            </a:r>
          </a:p>
          <a:p>
            <a:pPr marL="0" indent="0">
              <a:buNone/>
            </a:pPr>
            <a:r>
              <a:rPr lang="en-US" dirty="0"/>
              <a:t>• Managing</a:t>
            </a:r>
          </a:p>
          <a:p>
            <a:pPr marL="0" indent="0">
              <a:buNone/>
            </a:pPr>
            <a:r>
              <a:rPr lang="en-US" dirty="0"/>
              <a:t>• Implementing</a:t>
            </a:r>
          </a:p>
          <a:p>
            <a:pPr marL="0" indent="0">
              <a:buNone/>
            </a:pPr>
            <a:r>
              <a:rPr lang="en-US" dirty="0"/>
              <a:t>• Delegating</a:t>
            </a:r>
          </a:p>
          <a:p>
            <a:pPr marL="0" indent="0">
              <a:buNone/>
            </a:pPr>
            <a:r>
              <a:rPr lang="en-US" dirty="0"/>
              <a:t>• Strategizing, Monitoring</a:t>
            </a:r>
          </a:p>
        </p:txBody>
      </p:sp>
      <p:sp>
        <p:nvSpPr>
          <p:cNvPr id="2" name="TextBox 1"/>
          <p:cNvSpPr txBox="1"/>
          <p:nvPr/>
        </p:nvSpPr>
        <p:spPr>
          <a:xfrm>
            <a:off x="4572000" y="1484784"/>
            <a:ext cx="4464496" cy="4524315"/>
          </a:xfrm>
          <a:prstGeom prst="rect">
            <a:avLst/>
          </a:prstGeom>
          <a:noFill/>
        </p:spPr>
        <p:txBody>
          <a:bodyPr wrap="square" rtlCol="0">
            <a:spAutoFit/>
          </a:bodyPr>
          <a:lstStyle/>
          <a:p>
            <a:pPr lvl="0" eaLnBrk="1" hangingPunct="1">
              <a:spcBef>
                <a:spcPct val="20000"/>
              </a:spcBef>
              <a:spcAft>
                <a:spcPct val="30000"/>
              </a:spcAft>
            </a:pPr>
            <a:r>
              <a:rPr lang="en-US" kern="0" dirty="0">
                <a:solidFill>
                  <a:srgbClr val="003152"/>
                </a:solidFill>
                <a:latin typeface="Verdana"/>
              </a:rPr>
              <a:t>• Organizing</a:t>
            </a:r>
          </a:p>
          <a:p>
            <a:pPr lvl="0" eaLnBrk="1" hangingPunct="1">
              <a:spcBef>
                <a:spcPct val="20000"/>
              </a:spcBef>
              <a:spcAft>
                <a:spcPct val="30000"/>
              </a:spcAft>
            </a:pPr>
            <a:r>
              <a:rPr lang="en-US" kern="0" dirty="0">
                <a:solidFill>
                  <a:srgbClr val="003152"/>
                </a:solidFill>
                <a:latin typeface="Verdana"/>
              </a:rPr>
              <a:t>• Prioritizing</a:t>
            </a:r>
          </a:p>
          <a:p>
            <a:pPr lvl="0" eaLnBrk="1" hangingPunct="1">
              <a:spcBef>
                <a:spcPct val="20000"/>
              </a:spcBef>
              <a:spcAft>
                <a:spcPct val="30000"/>
              </a:spcAft>
            </a:pPr>
            <a:r>
              <a:rPr lang="en-US" kern="0" dirty="0">
                <a:solidFill>
                  <a:srgbClr val="003152"/>
                </a:solidFill>
                <a:latin typeface="Verdana"/>
              </a:rPr>
              <a:t>• Scheduling</a:t>
            </a:r>
          </a:p>
          <a:p>
            <a:pPr lvl="0" eaLnBrk="1" hangingPunct="1">
              <a:spcBef>
                <a:spcPct val="20000"/>
              </a:spcBef>
              <a:spcAft>
                <a:spcPct val="30000"/>
              </a:spcAft>
            </a:pPr>
            <a:r>
              <a:rPr lang="en-US" kern="0" dirty="0">
                <a:solidFill>
                  <a:srgbClr val="003152"/>
                </a:solidFill>
                <a:latin typeface="Verdana"/>
              </a:rPr>
              <a:t>• Budgeting</a:t>
            </a:r>
          </a:p>
          <a:p>
            <a:pPr lvl="0" eaLnBrk="1" hangingPunct="1">
              <a:spcBef>
                <a:spcPct val="20000"/>
              </a:spcBef>
              <a:spcAft>
                <a:spcPct val="30000"/>
              </a:spcAft>
            </a:pPr>
            <a:r>
              <a:rPr lang="en-US" kern="0" dirty="0">
                <a:solidFill>
                  <a:srgbClr val="003152"/>
                </a:solidFill>
                <a:latin typeface="Verdana"/>
              </a:rPr>
              <a:t>• Running a team, unit, </a:t>
            </a:r>
            <a:r>
              <a:rPr lang="en-US" kern="0" dirty="0" smtClean="0">
                <a:solidFill>
                  <a:srgbClr val="003152"/>
                </a:solidFill>
                <a:latin typeface="Verdana"/>
              </a:rPr>
              <a:t/>
            </a:r>
            <a:br>
              <a:rPr lang="en-US" kern="0" dirty="0" smtClean="0">
                <a:solidFill>
                  <a:srgbClr val="003152"/>
                </a:solidFill>
                <a:latin typeface="Verdana"/>
              </a:rPr>
            </a:br>
            <a:r>
              <a:rPr lang="en-US" kern="0" dirty="0" smtClean="0">
                <a:solidFill>
                  <a:srgbClr val="003152"/>
                </a:solidFill>
                <a:latin typeface="Verdana"/>
              </a:rPr>
              <a:t>   department, service</a:t>
            </a:r>
            <a:endParaRPr lang="en-US" kern="0" dirty="0">
              <a:solidFill>
                <a:srgbClr val="003152"/>
              </a:solidFill>
              <a:latin typeface="Verdana"/>
            </a:endParaRPr>
          </a:p>
          <a:p>
            <a:pPr lvl="0" eaLnBrk="1" hangingPunct="1">
              <a:spcBef>
                <a:spcPct val="20000"/>
              </a:spcBef>
              <a:spcAft>
                <a:spcPct val="30000"/>
              </a:spcAft>
            </a:pPr>
            <a:r>
              <a:rPr lang="en-US" kern="0" dirty="0">
                <a:solidFill>
                  <a:srgbClr val="003152"/>
                </a:solidFill>
                <a:latin typeface="Verdana"/>
              </a:rPr>
              <a:t>• Stewarding, Choosing </a:t>
            </a:r>
            <a:r>
              <a:rPr lang="en-US" kern="0" dirty="0" smtClean="0">
                <a:solidFill>
                  <a:srgbClr val="003152"/>
                </a:solidFill>
                <a:latin typeface="Verdana"/>
              </a:rPr>
              <a:t/>
            </a:r>
            <a:br>
              <a:rPr lang="en-US" kern="0" dirty="0" smtClean="0">
                <a:solidFill>
                  <a:srgbClr val="003152"/>
                </a:solidFill>
                <a:latin typeface="Verdana"/>
              </a:rPr>
            </a:br>
            <a:r>
              <a:rPr lang="en-US" kern="0" dirty="0" smtClean="0">
                <a:solidFill>
                  <a:srgbClr val="003152"/>
                </a:solidFill>
                <a:latin typeface="Verdana"/>
              </a:rPr>
              <a:t>   wisely</a:t>
            </a:r>
          </a:p>
          <a:p>
            <a:pPr lvl="0" eaLnBrk="1" hangingPunct="1">
              <a:spcBef>
                <a:spcPct val="20000"/>
              </a:spcBef>
              <a:spcAft>
                <a:spcPct val="30000"/>
              </a:spcAft>
            </a:pPr>
            <a:r>
              <a:rPr lang="en-US" kern="0" dirty="0" smtClean="0">
                <a:solidFill>
                  <a:srgbClr val="003152"/>
                </a:solidFill>
                <a:latin typeface="Verdana"/>
              </a:rPr>
              <a:t>• </a:t>
            </a:r>
            <a:r>
              <a:rPr lang="en-US" kern="0" dirty="0">
                <a:solidFill>
                  <a:srgbClr val="003152"/>
                </a:solidFill>
                <a:latin typeface="Verdana"/>
              </a:rPr>
              <a:t>Utilizing technology</a:t>
            </a:r>
          </a:p>
        </p:txBody>
      </p:sp>
    </p:spTree>
    <p:extLst>
      <p:ext uri="{BB962C8B-B14F-4D97-AF65-F5344CB8AC3E}">
        <p14:creationId xmlns:p14="http://schemas.microsoft.com/office/powerpoint/2010/main" val="3435669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a:t>
            </a:r>
            <a:r>
              <a:rPr lang="en-US" dirty="0" smtClean="0"/>
              <a:t>Leader content</a:t>
            </a:r>
            <a:endParaRPr lang="en-US" dirty="0"/>
          </a:p>
        </p:txBody>
      </p:sp>
      <p:sp>
        <p:nvSpPr>
          <p:cNvPr id="20486" name="Rectangle 6"/>
          <p:cNvSpPr>
            <a:spLocks noGrp="1" noChangeArrowheads="1"/>
          </p:cNvSpPr>
          <p:nvPr>
            <p:ph type="body" idx="1"/>
          </p:nvPr>
        </p:nvSpPr>
        <p:spPr>
          <a:xfrm>
            <a:off x="467544" y="1700808"/>
            <a:ext cx="4043486" cy="4890864"/>
          </a:xfrm>
        </p:spPr>
        <p:txBody>
          <a:bodyPr/>
          <a:lstStyle/>
          <a:p>
            <a:pPr marL="0" indent="0">
              <a:buNone/>
            </a:pPr>
            <a:r>
              <a:rPr lang="en-US" dirty="0"/>
              <a:t>• Culture</a:t>
            </a:r>
          </a:p>
          <a:p>
            <a:pPr marL="0" indent="0">
              <a:buNone/>
            </a:pPr>
            <a:r>
              <a:rPr lang="en-US" dirty="0"/>
              <a:t>• Patient safety</a:t>
            </a:r>
          </a:p>
          <a:p>
            <a:pPr marL="0" indent="0">
              <a:buNone/>
            </a:pPr>
            <a:r>
              <a:rPr lang="en-US" dirty="0"/>
              <a:t>• Incident</a:t>
            </a:r>
          </a:p>
          <a:p>
            <a:pPr marL="0" indent="0">
              <a:buNone/>
            </a:pPr>
            <a:r>
              <a:rPr lang="en-US" dirty="0"/>
              <a:t>• Quality improvement</a:t>
            </a:r>
          </a:p>
          <a:p>
            <a:pPr marL="0" indent="0">
              <a:buNone/>
            </a:pPr>
            <a:r>
              <a:rPr lang="en-US" dirty="0"/>
              <a:t>• Systems thinking</a:t>
            </a:r>
          </a:p>
          <a:p>
            <a:pPr marL="0" indent="0">
              <a:buNone/>
            </a:pPr>
            <a:r>
              <a:rPr lang="en-US" dirty="0"/>
              <a:t>• Priorities</a:t>
            </a:r>
          </a:p>
          <a:p>
            <a:pPr marL="0" indent="0">
              <a:buNone/>
            </a:pPr>
            <a:r>
              <a:rPr lang="en-US" dirty="0"/>
              <a:t>• Strategy</a:t>
            </a:r>
          </a:p>
          <a:p>
            <a:pPr marL="0" indent="0">
              <a:buNone/>
            </a:pPr>
            <a:r>
              <a:rPr lang="en-US" dirty="0"/>
              <a:t>• Effectiveness</a:t>
            </a:r>
          </a:p>
          <a:p>
            <a:pPr marL="0" indent="0">
              <a:buNone/>
            </a:pPr>
            <a:r>
              <a:rPr lang="en-US" dirty="0"/>
              <a:t>• Efficiency</a:t>
            </a:r>
          </a:p>
        </p:txBody>
      </p:sp>
      <p:sp>
        <p:nvSpPr>
          <p:cNvPr id="2" name="TextBox 1"/>
          <p:cNvSpPr txBox="1"/>
          <p:nvPr/>
        </p:nvSpPr>
        <p:spPr>
          <a:xfrm>
            <a:off x="4581500" y="1628800"/>
            <a:ext cx="4320480" cy="4708981"/>
          </a:xfrm>
          <a:prstGeom prst="rect">
            <a:avLst/>
          </a:prstGeom>
          <a:noFill/>
        </p:spPr>
        <p:txBody>
          <a:bodyPr wrap="square" rtlCol="0">
            <a:spAutoFit/>
          </a:bodyPr>
          <a:lstStyle/>
          <a:p>
            <a:pPr lvl="0" eaLnBrk="1" hangingPunct="1">
              <a:spcBef>
                <a:spcPct val="20000"/>
              </a:spcBef>
              <a:spcAft>
                <a:spcPct val="30000"/>
              </a:spcAft>
            </a:pPr>
            <a:r>
              <a:rPr lang="en-US" kern="0" dirty="0">
                <a:solidFill>
                  <a:srgbClr val="003152"/>
                </a:solidFill>
                <a:latin typeface="Verdana"/>
              </a:rPr>
              <a:t>• Patient flow</a:t>
            </a:r>
          </a:p>
          <a:p>
            <a:pPr lvl="0" eaLnBrk="1" hangingPunct="1">
              <a:spcBef>
                <a:spcPct val="20000"/>
              </a:spcBef>
              <a:spcAft>
                <a:spcPct val="30000"/>
              </a:spcAft>
            </a:pPr>
            <a:r>
              <a:rPr lang="en-US" kern="0" dirty="0">
                <a:solidFill>
                  <a:srgbClr val="003152"/>
                </a:solidFill>
                <a:latin typeface="Verdana"/>
              </a:rPr>
              <a:t>• Resources (e.g. human, </a:t>
            </a:r>
            <a:r>
              <a:rPr lang="en-US" kern="0" dirty="0" smtClean="0">
                <a:solidFill>
                  <a:srgbClr val="003152"/>
                </a:solidFill>
                <a:latin typeface="Verdana"/>
              </a:rPr>
              <a:t/>
            </a:r>
            <a:br>
              <a:rPr lang="en-US" kern="0" dirty="0" smtClean="0">
                <a:solidFill>
                  <a:srgbClr val="003152"/>
                </a:solidFill>
                <a:latin typeface="Verdana"/>
              </a:rPr>
            </a:br>
            <a:r>
              <a:rPr lang="en-US" kern="0" dirty="0" smtClean="0">
                <a:solidFill>
                  <a:srgbClr val="003152"/>
                </a:solidFill>
                <a:latin typeface="Verdana"/>
              </a:rPr>
              <a:t>   financial, equipment</a:t>
            </a:r>
            <a:r>
              <a:rPr lang="en-US" kern="0" dirty="0">
                <a:solidFill>
                  <a:srgbClr val="003152"/>
                </a:solidFill>
                <a:latin typeface="Verdana"/>
              </a:rPr>
              <a:t>)</a:t>
            </a:r>
          </a:p>
          <a:p>
            <a:pPr lvl="0" eaLnBrk="1" hangingPunct="1">
              <a:spcBef>
                <a:spcPct val="20000"/>
              </a:spcBef>
              <a:spcAft>
                <a:spcPct val="30000"/>
              </a:spcAft>
            </a:pPr>
            <a:r>
              <a:rPr lang="en-US" kern="0" dirty="0">
                <a:solidFill>
                  <a:srgbClr val="003152"/>
                </a:solidFill>
                <a:latin typeface="Verdana"/>
              </a:rPr>
              <a:t>• Time management</a:t>
            </a:r>
          </a:p>
          <a:p>
            <a:pPr lvl="0" eaLnBrk="1" hangingPunct="1">
              <a:spcBef>
                <a:spcPct val="20000"/>
              </a:spcBef>
              <a:spcAft>
                <a:spcPct val="30000"/>
              </a:spcAft>
            </a:pPr>
            <a:r>
              <a:rPr lang="en-US" kern="0" dirty="0">
                <a:solidFill>
                  <a:srgbClr val="003152"/>
                </a:solidFill>
                <a:latin typeface="Verdana"/>
              </a:rPr>
              <a:t>• Workflow</a:t>
            </a:r>
          </a:p>
          <a:p>
            <a:pPr lvl="0" eaLnBrk="1" hangingPunct="1">
              <a:spcBef>
                <a:spcPct val="20000"/>
              </a:spcBef>
              <a:spcAft>
                <a:spcPct val="30000"/>
              </a:spcAft>
            </a:pPr>
            <a:r>
              <a:rPr lang="en-US" kern="0" dirty="0">
                <a:solidFill>
                  <a:srgbClr val="003152"/>
                </a:solidFill>
                <a:latin typeface="Verdana"/>
              </a:rPr>
              <a:t>• Schedule</a:t>
            </a:r>
          </a:p>
          <a:p>
            <a:pPr lvl="0" eaLnBrk="1" hangingPunct="1">
              <a:spcBef>
                <a:spcPct val="20000"/>
              </a:spcBef>
              <a:spcAft>
                <a:spcPct val="30000"/>
              </a:spcAft>
            </a:pPr>
            <a:r>
              <a:rPr lang="en-US" kern="0" dirty="0">
                <a:solidFill>
                  <a:srgbClr val="003152"/>
                </a:solidFill>
                <a:latin typeface="Verdana"/>
              </a:rPr>
              <a:t>• Human resources</a:t>
            </a:r>
          </a:p>
          <a:p>
            <a:pPr lvl="0" eaLnBrk="1" hangingPunct="1">
              <a:spcBef>
                <a:spcPct val="20000"/>
              </a:spcBef>
              <a:spcAft>
                <a:spcPct val="30000"/>
              </a:spcAft>
            </a:pPr>
            <a:r>
              <a:rPr lang="en-US" kern="0" dirty="0">
                <a:solidFill>
                  <a:srgbClr val="003152"/>
                </a:solidFill>
                <a:latin typeface="Verdana"/>
              </a:rPr>
              <a:t>• Career planning</a:t>
            </a:r>
          </a:p>
          <a:p>
            <a:pPr lvl="0" eaLnBrk="1" hangingPunct="1">
              <a:spcBef>
                <a:spcPct val="20000"/>
              </a:spcBef>
              <a:spcAft>
                <a:spcPct val="30000"/>
              </a:spcAft>
            </a:pPr>
            <a:r>
              <a:rPr lang="en-US" kern="0" dirty="0">
                <a:solidFill>
                  <a:srgbClr val="003152"/>
                </a:solidFill>
                <a:latin typeface="Verdana"/>
              </a:rPr>
              <a:t>• Integrity</a:t>
            </a:r>
          </a:p>
        </p:txBody>
      </p:sp>
    </p:spTree>
    <p:extLst>
      <p:ext uri="{BB962C8B-B14F-4D97-AF65-F5344CB8AC3E}">
        <p14:creationId xmlns:p14="http://schemas.microsoft.com/office/powerpoint/2010/main" val="3991462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Osaka"/>
        <a:cs typeface="Osaka"/>
      </a:majorFont>
      <a:minorFont>
        <a:latin typeface="Verdana"/>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18971</TotalTime>
  <Words>1469</Words>
  <Application>Microsoft Office PowerPoint</Application>
  <PresentationFormat>On-screen Show (4:3)</PresentationFormat>
  <Paragraphs>266</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Blank Presentation</vt:lpstr>
      <vt:lpstr>T2 - Teaching the  Leader Role</vt:lpstr>
      <vt:lpstr>PowerPoint Presentation</vt:lpstr>
      <vt:lpstr>Objectives and agenda</vt:lpstr>
      <vt:lpstr>Why the Leader Role matters</vt:lpstr>
      <vt:lpstr>The details:  What is the Leader Role</vt:lpstr>
      <vt:lpstr>About the Leader Role</vt:lpstr>
      <vt:lpstr>Key terms for Leader</vt:lpstr>
      <vt:lpstr>Recognizing Leader process</vt:lpstr>
      <vt:lpstr>Recognizing Leader content</vt:lpstr>
      <vt:lpstr>Leadership improves with feedback</vt:lpstr>
      <vt:lpstr>Analyse quality in day-to-day practice</vt:lpstr>
      <vt:lpstr>Quality improvement framework</vt:lpstr>
      <vt:lpstr>PDSA Plan-Do-Study-Act</vt:lpstr>
      <vt:lpstr>Stewardship of resources</vt:lpstr>
      <vt:lpstr>Patient Safety</vt:lpstr>
      <vt:lpstr>Patient Safety Incident</vt:lpstr>
      <vt:lpstr>Key actions when patient safety incidents occur</vt:lpstr>
      <vt:lpstr>Manage career planning, finances, and health human resources</vt:lpstr>
      <vt:lpstr>Share the work through effective delegation</vt:lpstr>
      <vt:lpstr>Objectives and agenda</vt:lpstr>
      <vt:lpstr>References</vt:lpstr>
      <vt:lpstr>PowerPoint Presentation</vt:lpstr>
      <vt:lpstr>Leader Key Competencies</vt:lpstr>
      <vt:lpstr>Leader Key Competency 1</vt:lpstr>
      <vt:lpstr>Leader Key Competency 2</vt:lpstr>
      <vt:lpstr>Leader Key Competency 3</vt:lpstr>
      <vt:lpstr>Leader Key Competency 4</vt:lpstr>
      <vt:lpstr>Effective leaders: Have courage and take responsibility for errors</vt:lpstr>
    </vt:vector>
  </TitlesOfParts>
  <Company>Bonhomme Design Studio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Royal College Internal</dc:subject>
  <dc:creator>Karen Bonhomme</dc:creator>
  <cp:lastModifiedBy>Tammy Hesson</cp:lastModifiedBy>
  <cp:revision>80</cp:revision>
  <cp:lastPrinted>2015-11-17T18:37:00Z</cp:lastPrinted>
  <dcterms:created xsi:type="dcterms:W3CDTF">2009-08-25T17:54:38Z</dcterms:created>
  <dcterms:modified xsi:type="dcterms:W3CDTF">2015-12-08T18:27:37Z</dcterms:modified>
</cp:coreProperties>
</file>