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0"/>
  </p:notesMasterIdLst>
  <p:handoutMasterIdLst>
    <p:handoutMasterId r:id="rId31"/>
  </p:handoutMasterIdLst>
  <p:sldIdLst>
    <p:sldId id="256" r:id="rId2"/>
    <p:sldId id="272" r:id="rId3"/>
    <p:sldId id="257" r:id="rId4"/>
    <p:sldId id="258" r:id="rId5"/>
    <p:sldId id="259" r:id="rId6"/>
    <p:sldId id="284" r:id="rId7"/>
    <p:sldId id="285" r:id="rId8"/>
    <p:sldId id="261" r:id="rId9"/>
    <p:sldId id="262" r:id="rId10"/>
    <p:sldId id="263" r:id="rId11"/>
    <p:sldId id="264" r:id="rId12"/>
    <p:sldId id="265" r:id="rId13"/>
    <p:sldId id="266" r:id="rId14"/>
    <p:sldId id="267" r:id="rId15"/>
    <p:sldId id="268" r:id="rId16"/>
    <p:sldId id="269" r:id="rId17"/>
    <p:sldId id="270" r:id="rId18"/>
    <p:sldId id="271" r:id="rId19"/>
    <p:sldId id="273" r:id="rId20"/>
    <p:sldId id="288" r:id="rId21"/>
    <p:sldId id="289" r:id="rId22"/>
    <p:sldId id="278" r:id="rId23"/>
    <p:sldId id="280" r:id="rId24"/>
    <p:sldId id="281" r:id="rId25"/>
    <p:sldId id="282" r:id="rId26"/>
    <p:sldId id="286" r:id="rId27"/>
    <p:sldId id="283" r:id="rId28"/>
    <p:sldId id="287" r:id="rId2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Osaka" charset="0"/>
        <a:cs typeface="Osaka" charset="0"/>
      </a:defRPr>
    </a:lvl1pPr>
    <a:lvl2pPr marL="457200" algn="l" rtl="0" eaLnBrk="0" fontAlgn="base" hangingPunct="0">
      <a:spcBef>
        <a:spcPct val="0"/>
      </a:spcBef>
      <a:spcAft>
        <a:spcPct val="0"/>
      </a:spcAft>
      <a:defRPr sz="2400" kern="1200">
        <a:solidFill>
          <a:schemeClr val="tx1"/>
        </a:solidFill>
        <a:latin typeface="Times" charset="0"/>
        <a:ea typeface="Osaka" charset="0"/>
        <a:cs typeface="Osaka" charset="0"/>
      </a:defRPr>
    </a:lvl2pPr>
    <a:lvl3pPr marL="914400" algn="l" rtl="0" eaLnBrk="0" fontAlgn="base" hangingPunct="0">
      <a:spcBef>
        <a:spcPct val="0"/>
      </a:spcBef>
      <a:spcAft>
        <a:spcPct val="0"/>
      </a:spcAft>
      <a:defRPr sz="2400" kern="1200">
        <a:solidFill>
          <a:schemeClr val="tx1"/>
        </a:solidFill>
        <a:latin typeface="Times" charset="0"/>
        <a:ea typeface="Osaka" charset="0"/>
        <a:cs typeface="Osaka" charset="0"/>
      </a:defRPr>
    </a:lvl3pPr>
    <a:lvl4pPr marL="1371600" algn="l" rtl="0" eaLnBrk="0" fontAlgn="base" hangingPunct="0">
      <a:spcBef>
        <a:spcPct val="0"/>
      </a:spcBef>
      <a:spcAft>
        <a:spcPct val="0"/>
      </a:spcAft>
      <a:defRPr sz="2400" kern="1200">
        <a:solidFill>
          <a:schemeClr val="tx1"/>
        </a:solidFill>
        <a:latin typeface="Times" charset="0"/>
        <a:ea typeface="Osaka" charset="0"/>
        <a:cs typeface="Osaka" charset="0"/>
      </a:defRPr>
    </a:lvl4pPr>
    <a:lvl5pPr marL="1828800" algn="l" rtl="0" eaLnBrk="0" fontAlgn="base" hangingPunct="0">
      <a:spcBef>
        <a:spcPct val="0"/>
      </a:spcBef>
      <a:spcAft>
        <a:spcPct val="0"/>
      </a:spcAft>
      <a:defRPr sz="2400" kern="1200">
        <a:solidFill>
          <a:schemeClr val="tx1"/>
        </a:solidFill>
        <a:latin typeface="Times" charset="0"/>
        <a:ea typeface="Osaka" charset="0"/>
        <a:cs typeface="Osaka" charset="0"/>
      </a:defRPr>
    </a:lvl5pPr>
    <a:lvl6pPr marL="2286000" algn="l" defTabSz="457200" rtl="0" eaLnBrk="1" latinLnBrk="0" hangingPunct="1">
      <a:defRPr sz="2400" kern="1200">
        <a:solidFill>
          <a:schemeClr val="tx1"/>
        </a:solidFill>
        <a:latin typeface="Times" charset="0"/>
        <a:ea typeface="Osaka" charset="0"/>
        <a:cs typeface="Osaka" charset="0"/>
      </a:defRPr>
    </a:lvl6pPr>
    <a:lvl7pPr marL="2743200" algn="l" defTabSz="457200" rtl="0" eaLnBrk="1" latinLnBrk="0" hangingPunct="1">
      <a:defRPr sz="2400" kern="1200">
        <a:solidFill>
          <a:schemeClr val="tx1"/>
        </a:solidFill>
        <a:latin typeface="Times" charset="0"/>
        <a:ea typeface="Osaka" charset="0"/>
        <a:cs typeface="Osaka" charset="0"/>
      </a:defRPr>
    </a:lvl7pPr>
    <a:lvl8pPr marL="3200400" algn="l" defTabSz="457200" rtl="0" eaLnBrk="1" latinLnBrk="0" hangingPunct="1">
      <a:defRPr sz="2400" kern="1200">
        <a:solidFill>
          <a:schemeClr val="tx1"/>
        </a:solidFill>
        <a:latin typeface="Times" charset="0"/>
        <a:ea typeface="Osaka" charset="0"/>
        <a:cs typeface="Osaka" charset="0"/>
      </a:defRPr>
    </a:lvl8pPr>
    <a:lvl9pPr marL="3657600" algn="l" defTabSz="457200" rtl="0" eaLnBrk="1" latinLnBrk="0" hangingPunct="1">
      <a:defRPr sz="2400" kern="1200">
        <a:solidFill>
          <a:schemeClr val="tx1"/>
        </a:solidFill>
        <a:latin typeface="Times" charset="0"/>
        <a:ea typeface="Osaka" charset="0"/>
        <a:cs typeface="Osak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152"/>
    <a:srgbClr val="110F35"/>
    <a:srgbClr val="DBD0AB"/>
    <a:srgbClr val="BBC7D9"/>
    <a:srgbClr val="D8DFE0"/>
    <a:srgbClr val="557FA6"/>
    <a:srgbClr val="414F5C"/>
    <a:srgbClr val="998D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3656" autoAdjust="0"/>
    <p:restoredTop sz="79659" autoAdjust="0"/>
  </p:normalViewPr>
  <p:slideViewPr>
    <p:cSldViewPr>
      <p:cViewPr varScale="1">
        <p:scale>
          <a:sx n="70" d="100"/>
          <a:sy n="70" d="100"/>
        </p:scale>
        <p:origin x="-166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40963"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40964"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40965"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lgn="r">
              <a:defRPr sz="1200"/>
            </a:lvl1pPr>
          </a:lstStyle>
          <a:p>
            <a:fld id="{1C615C93-B2C2-4D43-B6A2-0D4D25BA4EE9}" type="slidenum">
              <a:rPr lang="en-US"/>
              <a:pPr/>
              <a:t>‹#›</a:t>
            </a:fld>
            <a:endParaRPr lang="en-US"/>
          </a:p>
        </p:txBody>
      </p:sp>
    </p:spTree>
    <p:extLst>
      <p:ext uri="{BB962C8B-B14F-4D97-AF65-F5344CB8AC3E}">
        <p14:creationId xmlns:p14="http://schemas.microsoft.com/office/powerpoint/2010/main" val="124323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lgn="r">
              <a:defRPr sz="1200"/>
            </a:lvl1pPr>
          </a:lstStyle>
          <a:p>
            <a:fld id="{A307D704-9314-4B42-894E-F86AA4E07FE8}" type="slidenum">
              <a:rPr lang="en-US"/>
              <a:pPr/>
              <a:t>‹#›</a:t>
            </a:fld>
            <a:endParaRPr lang="en-US"/>
          </a:p>
        </p:txBody>
      </p:sp>
    </p:spTree>
    <p:extLst>
      <p:ext uri="{BB962C8B-B14F-4D97-AF65-F5344CB8AC3E}">
        <p14:creationId xmlns:p14="http://schemas.microsoft.com/office/powerpoint/2010/main" val="34961315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Osaka" charset="0"/>
        <a:cs typeface="Osaka" charset="0"/>
      </a:defRPr>
    </a:lvl1pPr>
    <a:lvl2pPr marL="457200" algn="l" rtl="0" fontAlgn="base">
      <a:spcBef>
        <a:spcPct val="30000"/>
      </a:spcBef>
      <a:spcAft>
        <a:spcPct val="0"/>
      </a:spcAft>
      <a:defRPr sz="1200" kern="1200">
        <a:solidFill>
          <a:schemeClr val="tx1"/>
        </a:solidFill>
        <a:latin typeface="Times" charset="0"/>
        <a:ea typeface="Osaka" charset="0"/>
        <a:cs typeface="Osaka" charset="0"/>
      </a:defRPr>
    </a:lvl2pPr>
    <a:lvl3pPr marL="914400" algn="l" rtl="0" fontAlgn="base">
      <a:spcBef>
        <a:spcPct val="30000"/>
      </a:spcBef>
      <a:spcAft>
        <a:spcPct val="0"/>
      </a:spcAft>
      <a:defRPr sz="1200" kern="1200">
        <a:solidFill>
          <a:schemeClr val="tx1"/>
        </a:solidFill>
        <a:latin typeface="Times" charset="0"/>
        <a:ea typeface="Osaka" charset="0"/>
        <a:cs typeface="Osaka" charset="0"/>
      </a:defRPr>
    </a:lvl3pPr>
    <a:lvl4pPr marL="1371600" algn="l" rtl="0" fontAlgn="base">
      <a:spcBef>
        <a:spcPct val="30000"/>
      </a:spcBef>
      <a:spcAft>
        <a:spcPct val="0"/>
      </a:spcAft>
      <a:defRPr sz="1200" kern="1200">
        <a:solidFill>
          <a:schemeClr val="tx1"/>
        </a:solidFill>
        <a:latin typeface="Times" charset="0"/>
        <a:ea typeface="Osaka" charset="0"/>
        <a:cs typeface="Osaka" charset="0"/>
      </a:defRPr>
    </a:lvl4pPr>
    <a:lvl5pPr marL="1828800" algn="l" rtl="0" fontAlgn="base">
      <a:spcBef>
        <a:spcPct val="30000"/>
      </a:spcBef>
      <a:spcAft>
        <a:spcPct val="0"/>
      </a:spcAft>
      <a:defRPr sz="1200" kern="1200">
        <a:solidFill>
          <a:schemeClr val="tx1"/>
        </a:solidFill>
        <a:latin typeface="Times" charset="0"/>
        <a:ea typeface="Osaka" charset="0"/>
        <a:cs typeface="Osak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www.ming-tools.com.pages.article/how-to-apologize.htm"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564986-8A29-A749-B64E-184C90B4D334}" type="slidenum">
              <a:rPr lang="en-US"/>
              <a:pPr/>
              <a:t>1</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147" name="Rectangle 3"/>
          <p:cNvSpPr>
            <a:spLocks noGrp="1" noChangeArrowheads="1"/>
          </p:cNvSpPr>
          <p:nvPr>
            <p:ph type="body" idx="1"/>
          </p:nvPr>
        </p:nvSpPr>
        <p:spPr/>
        <p:txBody>
          <a:bodyPr/>
          <a:lstStyle/>
          <a:p>
            <a:r>
              <a:rPr lang="en-US" dirty="0" smtClean="0"/>
              <a:t>Add information about presenters</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1450" indent="-171450">
              <a:buFont typeface="Arial" pitchFamily="34" charset="0"/>
              <a:buChar char="•"/>
            </a:pPr>
            <a:r>
              <a:rPr lang="en-US" baseline="0" dirty="0" smtClean="0"/>
              <a:t>Illustrate these quality domains in day-to-day practice</a:t>
            </a:r>
          </a:p>
          <a:p>
            <a:pPr marL="171450" indent="-171450">
              <a:buFont typeface="Arial" pitchFamily="34" charset="0"/>
              <a:buChar char="•"/>
            </a:pPr>
            <a:r>
              <a:rPr lang="en-US" baseline="0" dirty="0" smtClean="0"/>
              <a:t>How does this impact residents in day-to-day practice?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b="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1450" indent="-171450">
              <a:buFont typeface="Arial" pitchFamily="34" charset="0"/>
              <a:buChar char="•"/>
            </a:pPr>
            <a:r>
              <a:rPr lang="en-US" dirty="0" smtClean="0"/>
              <a:t>Give EXAMPLES of how to do this in day-to-day</a:t>
            </a:r>
          </a:p>
          <a:p>
            <a:pPr marL="171450" indent="-171450">
              <a:buFont typeface="Arial" pitchFamily="34" charset="0"/>
              <a:buChar char="•"/>
            </a:pPr>
            <a:r>
              <a:rPr lang="en-US" dirty="0" smtClean="0"/>
              <a:t>What are common issues for your patients’ problems re: stewardship</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Times" charset="0"/>
                <a:ea typeface="Osaka" charset="0"/>
                <a:cs typeface="Osaka" charset="0"/>
              </a:rPr>
              <a:t>Share the work </a:t>
            </a:r>
            <a:r>
              <a:rPr lang="en-US" sz="1200" b="0" i="0" u="none" strike="noStrike" kern="1200" baseline="0" dirty="0" smtClean="0">
                <a:solidFill>
                  <a:schemeClr val="tx1"/>
                </a:solidFill>
                <a:latin typeface="Times" charset="0"/>
                <a:ea typeface="Osaka" charset="0"/>
                <a:cs typeface="Osaka" charset="0"/>
              </a:rPr>
              <a:t>through </a:t>
            </a:r>
            <a:r>
              <a:rPr lang="en-US" sz="1200" b="1" i="0" u="none" strike="noStrike" kern="1200" baseline="0" dirty="0" smtClean="0">
                <a:solidFill>
                  <a:schemeClr val="tx1"/>
                </a:solidFill>
                <a:latin typeface="Times" charset="0"/>
                <a:ea typeface="Osaka" charset="0"/>
                <a:cs typeface="Osaka" charset="0"/>
              </a:rPr>
              <a:t>effective delegation</a:t>
            </a:r>
          </a:p>
          <a:p>
            <a:r>
              <a:rPr lang="en-US" sz="1200" b="0" i="0" u="none" strike="noStrike" kern="1200" baseline="0" dirty="0" smtClean="0">
                <a:solidFill>
                  <a:schemeClr val="tx1"/>
                </a:solidFill>
                <a:latin typeface="Times" charset="0"/>
                <a:ea typeface="Osaka" charset="0"/>
                <a:cs typeface="Osaka" charset="0"/>
              </a:rPr>
              <a:t>• Organize to ensure a complete understanding of what needs to be done by what deadline</a:t>
            </a:r>
          </a:p>
          <a:p>
            <a:r>
              <a:rPr lang="en-US" sz="1200" b="0" i="0" u="none" strike="noStrike" kern="1200" baseline="0" dirty="0" smtClean="0">
                <a:solidFill>
                  <a:schemeClr val="tx1"/>
                </a:solidFill>
                <a:latin typeface="Times" charset="0"/>
                <a:ea typeface="Osaka" charset="0"/>
                <a:cs typeface="Osaka" charset="0"/>
              </a:rPr>
              <a:t>• Identify the priority tasks </a:t>
            </a:r>
            <a:r>
              <a:rPr lang="en-US" sz="1200" b="0" i="0" u="none" strike="noStrike" kern="1200" baseline="0" dirty="0" err="1" smtClean="0">
                <a:solidFill>
                  <a:schemeClr val="tx1"/>
                </a:solidFill>
                <a:latin typeface="Times" charset="0"/>
                <a:ea typeface="Osaka" charset="0"/>
                <a:cs typeface="Osaka" charset="0"/>
              </a:rPr>
              <a:t>incl</a:t>
            </a:r>
            <a:r>
              <a:rPr lang="en-US" sz="1200" b="0" i="0" u="none" strike="noStrike" kern="1200" baseline="0" dirty="0" smtClean="0">
                <a:solidFill>
                  <a:schemeClr val="tx1"/>
                </a:solidFill>
                <a:latin typeface="Times" charset="0"/>
                <a:ea typeface="Osaka" charset="0"/>
                <a:cs typeface="Osaka" charset="0"/>
              </a:rPr>
              <a:t> timelines</a:t>
            </a:r>
          </a:p>
          <a:p>
            <a:r>
              <a:rPr lang="en-US" sz="1200" b="0" i="0" u="none" strike="noStrike" kern="1200" baseline="0" dirty="0" smtClean="0">
                <a:solidFill>
                  <a:schemeClr val="tx1"/>
                </a:solidFill>
                <a:latin typeface="Times" charset="0"/>
                <a:ea typeface="Osaka" charset="0"/>
                <a:cs typeface="Osaka" charset="0"/>
              </a:rPr>
              <a:t>• Establish the steps and sequence key to achieving the desired outcomes on time</a:t>
            </a:r>
          </a:p>
          <a:p>
            <a:r>
              <a:rPr lang="en-US" sz="1200" b="0" i="0" u="none" strike="noStrike" kern="1200" baseline="0" dirty="0" smtClean="0">
                <a:solidFill>
                  <a:schemeClr val="tx1"/>
                </a:solidFill>
                <a:latin typeface="Times" charset="0"/>
                <a:ea typeface="Osaka" charset="0"/>
                <a:cs typeface="Osaka" charset="0"/>
              </a:rPr>
              <a:t>• Inventory available resources </a:t>
            </a:r>
            <a:r>
              <a:rPr lang="en-US" sz="1200" b="0" i="0" u="none" strike="noStrike" kern="1200" baseline="0" dirty="0" err="1" smtClean="0">
                <a:solidFill>
                  <a:schemeClr val="tx1"/>
                </a:solidFill>
                <a:latin typeface="Times" charset="0"/>
                <a:ea typeface="Osaka" charset="0"/>
                <a:cs typeface="Osaka" charset="0"/>
              </a:rPr>
              <a:t>incl</a:t>
            </a:r>
            <a:r>
              <a:rPr lang="en-US" sz="1200" b="0" i="0" u="none" strike="noStrike" kern="1200" baseline="0" dirty="0" smtClean="0">
                <a:solidFill>
                  <a:schemeClr val="tx1"/>
                </a:solidFill>
                <a:latin typeface="Times" charset="0"/>
                <a:ea typeface="Osaka" charset="0"/>
                <a:cs typeface="Osaka" charset="0"/>
              </a:rPr>
              <a:t> team member competencies</a:t>
            </a:r>
          </a:p>
          <a:p>
            <a:r>
              <a:rPr lang="en-US" sz="1200" b="0" i="0" u="none" strike="noStrike" kern="1200" baseline="0" dirty="0" smtClean="0">
                <a:solidFill>
                  <a:schemeClr val="tx1"/>
                </a:solidFill>
                <a:latin typeface="Times" charset="0"/>
                <a:ea typeface="Osaka" charset="0"/>
                <a:cs typeface="Osaka" charset="0"/>
              </a:rPr>
              <a:t>• Assign people the authority and responsibility for important activities.</a:t>
            </a:r>
          </a:p>
          <a:p>
            <a:r>
              <a:rPr lang="en-US" sz="1200" b="0" i="0" u="none" strike="noStrike" kern="1200" baseline="0" dirty="0" smtClean="0">
                <a:solidFill>
                  <a:schemeClr val="tx1"/>
                </a:solidFill>
                <a:latin typeface="Times" charset="0"/>
                <a:ea typeface="Osaka" charset="0"/>
                <a:cs typeface="Osaka" charset="0"/>
              </a:rPr>
              <a:t>Assign based on: (a) match/fit of competencies and strengths to activity and/or (b) needs for skill development</a:t>
            </a:r>
          </a:p>
          <a:p>
            <a:r>
              <a:rPr lang="en-US" sz="1200" b="0" i="0" u="none" strike="noStrike" kern="1200" baseline="0" dirty="0" smtClean="0">
                <a:solidFill>
                  <a:schemeClr val="tx1"/>
                </a:solidFill>
                <a:latin typeface="Times" charset="0"/>
                <a:ea typeface="Osaka" charset="0"/>
                <a:cs typeface="Osaka" charset="0"/>
              </a:rPr>
              <a:t>• Monitor, communicate with, clarify expectations with, and coach delegates</a:t>
            </a:r>
          </a:p>
          <a:p>
            <a:r>
              <a:rPr lang="en-US" sz="1200" b="0" i="0" u="none" strike="noStrike" kern="1200" baseline="0" dirty="0" smtClean="0">
                <a:solidFill>
                  <a:schemeClr val="tx1"/>
                </a:solidFill>
                <a:latin typeface="Times" charset="0"/>
                <a:ea typeface="Osaka" charset="0"/>
                <a:cs typeface="Osaka" charset="0"/>
              </a:rPr>
              <a:t>• Deploy or redeploy people to new, emerging, or challenging assignments as they arise</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solidFill>
                  <a:prstClr val="black"/>
                </a:solidFill>
              </a:rPr>
              <a:pPr/>
              <a:t>20</a:t>
            </a:fld>
            <a:endParaRPr lang="en-US">
              <a:solidFill>
                <a:prstClr val="black"/>
              </a:solidFill>
            </a:endParaRPr>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r>
              <a:rPr lang="en-US" i="0" dirty="0" smtClean="0"/>
              <a:t>• Revisit workshop</a:t>
            </a:r>
            <a:r>
              <a:rPr lang="en-US" i="0" baseline="0" dirty="0" smtClean="0"/>
              <a:t> goals and objectives</a:t>
            </a:r>
            <a:endParaRPr lang="en-US" i="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21</a:t>
            </a:fld>
            <a:endParaRPr lang="en-US"/>
          </a:p>
        </p:txBody>
      </p:sp>
    </p:spTree>
    <p:extLst>
      <p:ext uri="{BB962C8B-B14F-4D97-AF65-F5344CB8AC3E}">
        <p14:creationId xmlns:p14="http://schemas.microsoft.com/office/powerpoint/2010/main" val="1372102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22</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smtClean="0"/>
              <a:t>• Key Competencies from the </a:t>
            </a:r>
            <a:r>
              <a:rPr lang="en-US" i="1" dirty="0" smtClean="0"/>
              <a:t>CanMEDS 2015 Physician Competency Framework</a:t>
            </a:r>
          </a:p>
          <a:p>
            <a:pPr algn="l"/>
            <a:r>
              <a:rPr lang="en-US" dirty="0" smtClean="0"/>
              <a:t>• Avoid including competencies for learners</a:t>
            </a:r>
          </a:p>
          <a:p>
            <a:pPr algn="l"/>
            <a:r>
              <a:rPr lang="en-US" dirty="0" smtClean="0"/>
              <a:t>• You may wish to use this slide if you are giving the presentation to teachers or planners</a:t>
            </a:r>
          </a:p>
          <a:p>
            <a:pPr algn="l"/>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Times" charset="0"/>
                <a:ea typeface="Osaka" charset="0"/>
                <a:cs typeface="Osaka" charset="0"/>
              </a:rPr>
              <a:t>• From the </a:t>
            </a:r>
            <a:r>
              <a:rPr lang="en-US" sz="1200" b="0" i="1" u="none" strike="noStrike" kern="1200" baseline="0" dirty="0" smtClean="0">
                <a:solidFill>
                  <a:schemeClr val="tx1"/>
                </a:solidFill>
                <a:latin typeface="Times" charset="0"/>
                <a:ea typeface="Osaka" charset="0"/>
                <a:cs typeface="Osaka" charset="0"/>
              </a:rPr>
              <a:t>CanMEDS 2015 Physician Competency Framework</a:t>
            </a:r>
          </a:p>
          <a:p>
            <a:r>
              <a:rPr lang="en-US" sz="1200" b="0" i="0" u="none" strike="noStrike" kern="1200" baseline="0" dirty="0" smtClean="0">
                <a:solidFill>
                  <a:schemeClr val="tx1"/>
                </a:solidFill>
                <a:latin typeface="Times" charset="0"/>
                <a:ea typeface="Osaka" charset="0"/>
                <a:cs typeface="Osaka" charset="0"/>
              </a:rPr>
              <a:t>• Use one slide for each key competency and associated enabling competencies</a:t>
            </a: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smtClean="0"/>
              <a:t>• From the </a:t>
            </a:r>
            <a:r>
              <a:rPr lang="en-US" i="1" dirty="0" smtClean="0"/>
              <a:t>CanMEDS 2015 Physician Competency Framework</a:t>
            </a:r>
          </a:p>
          <a:p>
            <a:pPr algn="l"/>
            <a:r>
              <a:rPr lang="en-US" dirty="0" smtClean="0"/>
              <a:t>• Use one slide for each key competency and associated enabling competencies</a:t>
            </a:r>
          </a:p>
          <a:p>
            <a:pPr algn="l"/>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smtClean="0"/>
              <a:t>• From the </a:t>
            </a:r>
            <a:r>
              <a:rPr lang="en-US" i="1" dirty="0" smtClean="0"/>
              <a:t>CanMEDS 2015 Physician Competency Framework</a:t>
            </a:r>
          </a:p>
          <a:p>
            <a:pPr algn="l"/>
            <a:r>
              <a:rPr lang="en-US" dirty="0" smtClean="0"/>
              <a:t>• Use one slide for each key competency and associated enabling competencies</a:t>
            </a:r>
          </a:p>
          <a:p>
            <a:pPr algn="l"/>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smtClean="0"/>
              <a:t>• From the </a:t>
            </a:r>
            <a:r>
              <a:rPr lang="en-US" i="1" dirty="0" smtClean="0"/>
              <a:t>CanMEDS 2015 Physician Competency Framework</a:t>
            </a:r>
          </a:p>
          <a:p>
            <a:pPr algn="l"/>
            <a:r>
              <a:rPr lang="en-US" dirty="0" smtClean="0"/>
              <a:t>• Use one slide for each key competency and associated enabling competencies</a:t>
            </a:r>
          </a:p>
          <a:p>
            <a:pPr algn="l"/>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smtClean="0"/>
              <a:t>Reference for this slide:</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 Mind Tools Ltd, 1996-2015. All rights reserved. “</a:t>
            </a:r>
            <a:r>
              <a:rPr lang="en-US" sz="1200" dirty="0" err="1" smtClean="0"/>
              <a:t>MindTools</a:t>
            </a:r>
            <a:r>
              <a:rPr lang="en-US" sz="1200" dirty="0" smtClean="0"/>
              <a:t>” is a registered trademark of Mind Tools Ltd. Lind Tools. How to apologize: asking for forgiveness gracefully. </a:t>
            </a:r>
            <a:r>
              <a:rPr lang="en-US" sz="1200" dirty="0" smtClean="0">
                <a:hlinkClick r:id="rId3"/>
              </a:rPr>
              <a:t>www.ming-tools.com.pages.article/how-to-apologize.htm</a:t>
            </a:r>
            <a:r>
              <a:rPr lang="en-US" sz="1200" dirty="0" smtClean="0"/>
              <a:t>.</a:t>
            </a:r>
          </a:p>
          <a:p>
            <a:pPr algn="l"/>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r>
              <a:rPr lang="en-US" i="0" dirty="0" smtClean="0"/>
              <a:t>• Sample goals and objectives of the section — revise as required</a:t>
            </a:r>
          </a:p>
          <a:p>
            <a:r>
              <a:rPr lang="en-US" i="0" dirty="0" smtClean="0"/>
              <a:t>• Consider doing a warm-up activity before or after slide 2</a:t>
            </a:r>
          </a:p>
          <a:p>
            <a:r>
              <a:rPr lang="en-US" i="0" dirty="0" smtClean="0"/>
              <a:t>• Review/revise goals and objectives</a:t>
            </a:r>
          </a:p>
          <a:p>
            <a:r>
              <a:rPr lang="en-US" i="0" dirty="0" smtClean="0"/>
              <a:t>• Insert an</a:t>
            </a:r>
            <a:r>
              <a:rPr lang="en-US" i="0" baseline="0" dirty="0" smtClean="0"/>
              <a:t> </a:t>
            </a:r>
            <a:r>
              <a:rPr lang="en-US" i="0" dirty="0" smtClean="0"/>
              <a:t>agenda slide if desired</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p:txBody>
          <a:bodyPr/>
          <a:lstStyle/>
          <a:p>
            <a:r>
              <a:rPr lang="en-US" dirty="0" smtClean="0"/>
              <a:t>Reasons</a:t>
            </a:r>
            <a:r>
              <a:rPr lang="en-US" baseline="0" dirty="0" smtClean="0"/>
              <a:t> why this Role is important.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r>
              <a:rPr lang="en-US" dirty="0" smtClean="0"/>
              <a:t>• Definition from the </a:t>
            </a:r>
            <a:r>
              <a:rPr lang="en-US" i="1" dirty="0" smtClean="0"/>
              <a:t>CanMEDS 2015 Physician Competency Framework</a:t>
            </a:r>
          </a:p>
          <a:p>
            <a:r>
              <a:rPr lang="en-US" dirty="0" smtClean="0"/>
              <a:t>• Avoid including competencies for learners</a:t>
            </a:r>
          </a:p>
          <a:p>
            <a:r>
              <a:rPr lang="en-US" dirty="0" smtClean="0"/>
              <a:t>• If you are giving this presentation to teachers or planners, you may want to add the key and enabling competencies slides (provided</a:t>
            </a:r>
            <a:r>
              <a:rPr lang="en-US" baseline="0" dirty="0" smtClean="0"/>
              <a:t> below)</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6</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r>
              <a:rPr lang="en-US" dirty="0" smtClean="0"/>
              <a:t>• Clarifying the misconceptions about Leader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7</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r>
              <a:rPr lang="en-US" dirty="0" smtClean="0"/>
              <a:t>• Define key terms from</a:t>
            </a:r>
            <a:r>
              <a:rPr lang="en-US" baseline="0" dirty="0" smtClean="0"/>
              <a:t> the </a:t>
            </a:r>
            <a:r>
              <a:rPr lang="en-US" i="1" baseline="0" dirty="0" smtClean="0"/>
              <a:t>CanMEDS Teaching and Assessment Tools Guide </a:t>
            </a:r>
            <a:r>
              <a:rPr lang="en-US" baseline="0" dirty="0" smtClean="0"/>
              <a:t>Leader Role chapter</a:t>
            </a:r>
          </a:p>
          <a:p>
            <a:r>
              <a:rPr lang="en-US" dirty="0" smtClean="0"/>
              <a:t>• </a:t>
            </a:r>
            <a:r>
              <a:rPr lang="en-US" baseline="0" dirty="0" smtClean="0"/>
              <a:t>Provide examples of these terms in your specialty</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smtClean="0"/>
              <a:t>Trigger words relating to the process of leadership</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smtClean="0"/>
              <a:t>Trigger words relating to the content of leadership</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5" name="Picture 13" descr="Title Slide_external_bil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609600" y="2667000"/>
            <a:ext cx="7953375" cy="1143000"/>
          </a:xfrm>
        </p:spPr>
        <p:txBody>
          <a:bodyPr anchor="t"/>
          <a:lstStyle>
            <a:lvl1pPr>
              <a:lnSpc>
                <a:spcPct val="90000"/>
              </a:lnSpc>
              <a:defRPr sz="44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3429000" y="5213350"/>
            <a:ext cx="4795838" cy="1069975"/>
          </a:xfrm>
        </p:spPr>
        <p:txBody>
          <a:bodyPr anchor="ctr"/>
          <a:lstStyle>
            <a:lvl1pPr marL="0" indent="0">
              <a:buFont typeface="Times" charset="0"/>
              <a:buNone/>
              <a:defRPr sz="15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197DF13-279F-E147-99F5-8484CB25C05B}" type="slidenum">
              <a:rPr lang="en-US"/>
              <a:pPr/>
              <a:t>‹#›</a:t>
            </a:fld>
            <a:endParaRPr lang="en-US" sz="1400">
              <a:latin typeface="Arial" charset="0"/>
            </a:endParaRPr>
          </a:p>
        </p:txBody>
      </p:sp>
    </p:spTree>
    <p:extLst>
      <p:ext uri="{BB962C8B-B14F-4D97-AF65-F5344CB8AC3E}">
        <p14:creationId xmlns:p14="http://schemas.microsoft.com/office/powerpoint/2010/main" val="41497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60338"/>
            <a:ext cx="1973262" cy="5783262"/>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838200" y="160338"/>
            <a:ext cx="5767388" cy="5783262"/>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37C4F7E-FD47-2D49-B0D2-1C02F467D301}" type="slidenum">
              <a:rPr lang="en-US"/>
              <a:pPr/>
              <a:t>‹#›</a:t>
            </a:fld>
            <a:endParaRPr lang="en-US" sz="1400">
              <a:latin typeface="Arial" charset="0"/>
            </a:endParaRPr>
          </a:p>
        </p:txBody>
      </p:sp>
    </p:spTree>
    <p:extLst>
      <p:ext uri="{BB962C8B-B14F-4D97-AF65-F5344CB8AC3E}">
        <p14:creationId xmlns:p14="http://schemas.microsoft.com/office/powerpoint/2010/main" val="1665016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p>
            <a:fld id="{6520FD64-FE62-0E4A-9543-993D50DEF92F}" type="slidenum">
              <a:rPr lang="en-US" smtClean="0"/>
              <a:pPr/>
              <a:t>‹#›</a:t>
            </a:fld>
            <a:endParaRPr lang="en-US" sz="1400">
              <a:latin typeface="Arial" charset="0"/>
            </a:endParaRPr>
          </a:p>
        </p:txBody>
      </p:sp>
    </p:spTree>
    <p:extLst>
      <p:ext uri="{BB962C8B-B14F-4D97-AF65-F5344CB8AC3E}">
        <p14:creationId xmlns:p14="http://schemas.microsoft.com/office/powerpoint/2010/main" val="32939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E1C09A0-21D7-FE41-87AE-5D52617F0A43}" type="slidenum">
              <a:rPr lang="en-US"/>
              <a:pPr/>
              <a:t>‹#›</a:t>
            </a:fld>
            <a:endParaRPr lang="en-US" sz="1400">
              <a:latin typeface="Arial" charset="0"/>
            </a:endParaRPr>
          </a:p>
        </p:txBody>
      </p:sp>
    </p:spTree>
    <p:extLst>
      <p:ext uri="{BB962C8B-B14F-4D97-AF65-F5344CB8AC3E}">
        <p14:creationId xmlns:p14="http://schemas.microsoft.com/office/powerpoint/2010/main" val="388360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E774677-10F0-954F-B049-972276F743BB}" type="slidenum">
              <a:rPr lang="en-US"/>
              <a:pPr/>
              <a:t>‹#›</a:t>
            </a:fld>
            <a:endParaRPr lang="en-US" sz="1400">
              <a:latin typeface="Arial" charset="0"/>
            </a:endParaRPr>
          </a:p>
        </p:txBody>
      </p:sp>
    </p:spTree>
    <p:extLst>
      <p:ext uri="{BB962C8B-B14F-4D97-AF65-F5344CB8AC3E}">
        <p14:creationId xmlns:p14="http://schemas.microsoft.com/office/powerpoint/2010/main" val="109205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8382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101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C96FB80-4EC0-D049-AAA6-C32C20F051DF}" type="slidenum">
              <a:rPr lang="en-US"/>
              <a:pPr/>
              <a:t>‹#›</a:t>
            </a:fld>
            <a:endParaRPr lang="en-US" sz="1400">
              <a:latin typeface="Arial" charset="0"/>
            </a:endParaRPr>
          </a:p>
        </p:txBody>
      </p:sp>
    </p:spTree>
    <p:extLst>
      <p:ext uri="{BB962C8B-B14F-4D97-AF65-F5344CB8AC3E}">
        <p14:creationId xmlns:p14="http://schemas.microsoft.com/office/powerpoint/2010/main" val="3294265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B232CE6-7D6F-8D47-9826-BC461C6EA7E9}" type="slidenum">
              <a:rPr lang="en-US"/>
              <a:pPr/>
              <a:t>‹#›</a:t>
            </a:fld>
            <a:endParaRPr lang="en-US" sz="1400">
              <a:latin typeface="Arial" charset="0"/>
            </a:endParaRPr>
          </a:p>
        </p:txBody>
      </p:sp>
    </p:spTree>
    <p:extLst>
      <p:ext uri="{BB962C8B-B14F-4D97-AF65-F5344CB8AC3E}">
        <p14:creationId xmlns:p14="http://schemas.microsoft.com/office/powerpoint/2010/main" val="257178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ECD8D2E-083D-F840-80D2-C9E56236DBA5}" type="slidenum">
              <a:rPr lang="en-US"/>
              <a:pPr/>
              <a:t>‹#›</a:t>
            </a:fld>
            <a:endParaRPr lang="en-US" sz="1400">
              <a:latin typeface="Arial" charset="0"/>
            </a:endParaRPr>
          </a:p>
        </p:txBody>
      </p:sp>
    </p:spTree>
    <p:extLst>
      <p:ext uri="{BB962C8B-B14F-4D97-AF65-F5344CB8AC3E}">
        <p14:creationId xmlns:p14="http://schemas.microsoft.com/office/powerpoint/2010/main" val="3394026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9C10C09-0202-184C-9CE6-3CA0200947F3}" type="slidenum">
              <a:rPr lang="en-US"/>
              <a:pPr/>
              <a:t>‹#›</a:t>
            </a:fld>
            <a:endParaRPr lang="en-US" sz="1400">
              <a:latin typeface="Arial" charset="0"/>
            </a:endParaRPr>
          </a:p>
        </p:txBody>
      </p:sp>
    </p:spTree>
    <p:extLst>
      <p:ext uri="{BB962C8B-B14F-4D97-AF65-F5344CB8AC3E}">
        <p14:creationId xmlns:p14="http://schemas.microsoft.com/office/powerpoint/2010/main" val="94376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641F6BE-1538-4448-A814-AA37CB010BFB}" type="slidenum">
              <a:rPr lang="en-US"/>
              <a:pPr/>
              <a:t>‹#›</a:t>
            </a:fld>
            <a:endParaRPr lang="en-US" sz="1400">
              <a:latin typeface="Arial" charset="0"/>
            </a:endParaRPr>
          </a:p>
        </p:txBody>
      </p:sp>
    </p:spTree>
    <p:extLst>
      <p:ext uri="{BB962C8B-B14F-4D97-AF65-F5344CB8AC3E}">
        <p14:creationId xmlns:p14="http://schemas.microsoft.com/office/powerpoint/2010/main" val="217640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CC51B07-6F3C-7C4A-B9B4-A5F4852FA98E}" type="slidenum">
              <a:rPr lang="en-US"/>
              <a:pPr/>
              <a:t>‹#›</a:t>
            </a:fld>
            <a:endParaRPr lang="en-US" sz="1400">
              <a:latin typeface="Arial" charset="0"/>
            </a:endParaRPr>
          </a:p>
        </p:txBody>
      </p:sp>
    </p:spTree>
    <p:extLst>
      <p:ext uri="{BB962C8B-B14F-4D97-AF65-F5344CB8AC3E}">
        <p14:creationId xmlns:p14="http://schemas.microsoft.com/office/powerpoint/2010/main" val="60007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838200" y="1524000"/>
            <a:ext cx="7391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547100" y="6529388"/>
            <a:ext cx="536575"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000">
                <a:solidFill>
                  <a:srgbClr val="998D5F"/>
                </a:solidFill>
                <a:latin typeface="+mn-lt"/>
              </a:defRPr>
            </a:lvl1pPr>
          </a:lstStyle>
          <a:p>
            <a:fld id="{6520FD64-FE62-0E4A-9543-993D50DEF92F}" type="slidenum">
              <a:rPr lang="en-US"/>
              <a:pPr/>
              <a:t>‹#›</a:t>
            </a:fld>
            <a:endParaRPr lang="en-US" sz="1400">
              <a:latin typeface="Arial" charset="0"/>
            </a:endParaRPr>
          </a:p>
        </p:txBody>
      </p:sp>
      <p:sp>
        <p:nvSpPr>
          <p:cNvPr id="1036" name="Text Box 12"/>
          <p:cNvSpPr txBox="1">
            <a:spLocks noChangeArrowheads="1"/>
          </p:cNvSpPr>
          <p:nvPr userDrawn="1"/>
        </p:nvSpPr>
        <p:spPr bwMode="auto">
          <a:xfrm>
            <a:off x="4876800" y="16764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a:p>
        </p:txBody>
      </p:sp>
      <p:pic>
        <p:nvPicPr>
          <p:cNvPr id="2" name="Picture 1" descr="Header C1_CS6_302_ENG.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 y="-31"/>
            <a:ext cx="9206057" cy="1262055"/>
          </a:xfrm>
          <a:prstGeom prst="rect">
            <a:avLst/>
          </a:prstGeom>
        </p:spPr>
      </p:pic>
      <p:sp>
        <p:nvSpPr>
          <p:cNvPr id="1026" name="Rectangle 2"/>
          <p:cNvSpPr>
            <a:spLocks noGrp="1" noChangeArrowheads="1"/>
          </p:cNvSpPr>
          <p:nvPr>
            <p:ph type="title"/>
          </p:nvPr>
        </p:nvSpPr>
        <p:spPr bwMode="auto">
          <a:xfrm>
            <a:off x="3851920" y="160338"/>
            <a:ext cx="511256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rtl="0" fontAlgn="base">
        <a:spcBef>
          <a:spcPct val="0"/>
        </a:spcBef>
        <a:spcAft>
          <a:spcPct val="0"/>
        </a:spcAft>
        <a:defRPr sz="2400">
          <a:solidFill>
            <a:srgbClr val="003152"/>
          </a:solidFill>
          <a:latin typeface="+mj-lt"/>
          <a:ea typeface="+mj-ea"/>
          <a:cs typeface="+mj-cs"/>
        </a:defRPr>
      </a:lvl1pPr>
      <a:lvl2pPr algn="l" rtl="0" fontAlgn="base">
        <a:spcBef>
          <a:spcPct val="0"/>
        </a:spcBef>
        <a:spcAft>
          <a:spcPct val="0"/>
        </a:spcAft>
        <a:defRPr sz="2400">
          <a:solidFill>
            <a:schemeClr val="bg1"/>
          </a:solidFill>
          <a:latin typeface="Verdana" charset="0"/>
          <a:ea typeface="Osaka" charset="0"/>
          <a:cs typeface="Osaka" charset="0"/>
        </a:defRPr>
      </a:lvl2pPr>
      <a:lvl3pPr algn="l" rtl="0" fontAlgn="base">
        <a:spcBef>
          <a:spcPct val="0"/>
        </a:spcBef>
        <a:spcAft>
          <a:spcPct val="0"/>
        </a:spcAft>
        <a:defRPr sz="2400">
          <a:solidFill>
            <a:schemeClr val="bg1"/>
          </a:solidFill>
          <a:latin typeface="Verdana" charset="0"/>
          <a:ea typeface="Osaka" charset="0"/>
          <a:cs typeface="Osaka" charset="0"/>
        </a:defRPr>
      </a:lvl3pPr>
      <a:lvl4pPr algn="l" rtl="0" fontAlgn="base">
        <a:spcBef>
          <a:spcPct val="0"/>
        </a:spcBef>
        <a:spcAft>
          <a:spcPct val="0"/>
        </a:spcAft>
        <a:defRPr sz="2400">
          <a:solidFill>
            <a:schemeClr val="bg1"/>
          </a:solidFill>
          <a:latin typeface="Verdana" charset="0"/>
          <a:ea typeface="Osaka" charset="0"/>
          <a:cs typeface="Osaka" charset="0"/>
        </a:defRPr>
      </a:lvl4pPr>
      <a:lvl5pPr algn="l" rtl="0" fontAlgn="base">
        <a:spcBef>
          <a:spcPct val="0"/>
        </a:spcBef>
        <a:spcAft>
          <a:spcPct val="0"/>
        </a:spcAft>
        <a:defRPr sz="2400">
          <a:solidFill>
            <a:schemeClr val="bg1"/>
          </a:solidFill>
          <a:latin typeface="Verdana" charset="0"/>
          <a:ea typeface="Osaka" charset="0"/>
          <a:cs typeface="Osaka" charset="0"/>
        </a:defRPr>
      </a:lvl5pPr>
      <a:lvl6pPr marL="457200" algn="l" rtl="0" fontAlgn="base">
        <a:spcBef>
          <a:spcPct val="0"/>
        </a:spcBef>
        <a:spcAft>
          <a:spcPct val="0"/>
        </a:spcAft>
        <a:defRPr sz="2400">
          <a:solidFill>
            <a:schemeClr val="bg1"/>
          </a:solidFill>
          <a:latin typeface="Verdana" charset="0"/>
          <a:ea typeface="Osaka" charset="0"/>
          <a:cs typeface="Osaka" charset="0"/>
        </a:defRPr>
      </a:lvl6pPr>
      <a:lvl7pPr marL="914400" algn="l" rtl="0" fontAlgn="base">
        <a:spcBef>
          <a:spcPct val="0"/>
        </a:spcBef>
        <a:spcAft>
          <a:spcPct val="0"/>
        </a:spcAft>
        <a:defRPr sz="2400">
          <a:solidFill>
            <a:schemeClr val="bg1"/>
          </a:solidFill>
          <a:latin typeface="Verdana" charset="0"/>
          <a:ea typeface="Osaka" charset="0"/>
          <a:cs typeface="Osaka" charset="0"/>
        </a:defRPr>
      </a:lvl7pPr>
      <a:lvl8pPr marL="1371600" algn="l" rtl="0" fontAlgn="base">
        <a:spcBef>
          <a:spcPct val="0"/>
        </a:spcBef>
        <a:spcAft>
          <a:spcPct val="0"/>
        </a:spcAft>
        <a:defRPr sz="2400">
          <a:solidFill>
            <a:schemeClr val="bg1"/>
          </a:solidFill>
          <a:latin typeface="Verdana" charset="0"/>
          <a:ea typeface="Osaka" charset="0"/>
          <a:cs typeface="Osaka" charset="0"/>
        </a:defRPr>
      </a:lvl8pPr>
      <a:lvl9pPr marL="1828800" algn="l" rtl="0" fontAlgn="base">
        <a:spcBef>
          <a:spcPct val="0"/>
        </a:spcBef>
        <a:spcAft>
          <a:spcPct val="0"/>
        </a:spcAft>
        <a:defRPr sz="2400">
          <a:solidFill>
            <a:schemeClr val="bg1"/>
          </a:solidFill>
          <a:latin typeface="Verdana" charset="0"/>
          <a:ea typeface="Osaka" charset="0"/>
          <a:cs typeface="Osaka" charset="0"/>
        </a:defRPr>
      </a:lvl9pPr>
    </p:titleStyle>
    <p:bodyStyle>
      <a:lvl1pPr marL="230188" indent="-230188" algn="l" rtl="0" fontAlgn="base">
        <a:spcBef>
          <a:spcPct val="20000"/>
        </a:spcBef>
        <a:spcAft>
          <a:spcPct val="30000"/>
        </a:spcAft>
        <a:buFont typeface="Times" charset="0"/>
        <a:buChar char="•"/>
        <a:defRPr sz="2400">
          <a:solidFill>
            <a:srgbClr val="003152"/>
          </a:solidFill>
          <a:latin typeface="+mn-lt"/>
          <a:ea typeface="+mn-ea"/>
          <a:cs typeface="+mn-cs"/>
        </a:defRPr>
      </a:lvl1pPr>
      <a:lvl2pPr marL="688975" indent="-230188" algn="l" rtl="0" fontAlgn="base">
        <a:spcBef>
          <a:spcPct val="20000"/>
        </a:spcBef>
        <a:spcAft>
          <a:spcPct val="0"/>
        </a:spcAft>
        <a:buFont typeface="Times" charset="0"/>
        <a:buChar char="•"/>
        <a:defRPr sz="2000">
          <a:solidFill>
            <a:srgbClr val="557FA6"/>
          </a:solidFill>
          <a:latin typeface="+mn-lt"/>
          <a:ea typeface="+mn-ea"/>
          <a:cs typeface="+mn-cs"/>
        </a:defRPr>
      </a:lvl2pPr>
      <a:lvl3pPr marL="1196975" indent="-222250" algn="l" rtl="0" fontAlgn="base">
        <a:spcBef>
          <a:spcPct val="20000"/>
        </a:spcBef>
        <a:spcAft>
          <a:spcPct val="0"/>
        </a:spcAft>
        <a:buFont typeface="Times" charset="0"/>
        <a:buChar char="-"/>
        <a:defRPr>
          <a:solidFill>
            <a:srgbClr val="557FA6"/>
          </a:solidFill>
          <a:latin typeface="+mn-lt"/>
          <a:ea typeface="+mn-ea"/>
          <a:cs typeface="+mn-cs"/>
        </a:defRPr>
      </a:lvl3pPr>
      <a:lvl4pPr marL="1770063" indent="-230188" algn="l" rtl="0" fontAlgn="base">
        <a:spcBef>
          <a:spcPct val="20000"/>
        </a:spcBef>
        <a:spcAft>
          <a:spcPct val="0"/>
        </a:spcAft>
        <a:buFont typeface="Times" charset="0"/>
        <a:buChar char="-"/>
        <a:defRPr sz="1600">
          <a:solidFill>
            <a:srgbClr val="557FA6"/>
          </a:solidFill>
          <a:latin typeface="+mn-lt"/>
          <a:ea typeface="+mn-ea"/>
          <a:cs typeface="+mn-cs"/>
        </a:defRPr>
      </a:lvl4pPr>
      <a:lvl5pPr marL="2286000" indent="-246063" algn="l" rtl="0" fontAlgn="base">
        <a:spcBef>
          <a:spcPct val="20000"/>
        </a:spcBef>
        <a:spcAft>
          <a:spcPct val="0"/>
        </a:spcAft>
        <a:buFont typeface="Times" charset="0"/>
        <a:buChar char="-"/>
        <a:defRPr sz="1600">
          <a:solidFill>
            <a:srgbClr val="557FA6"/>
          </a:solidFill>
          <a:latin typeface="+mn-lt"/>
          <a:ea typeface="+mn-ea"/>
          <a:cs typeface="+mn-cs"/>
        </a:defRPr>
      </a:lvl5pPr>
      <a:lvl6pPr marL="2743200" indent="-246063" algn="l" rtl="0" fontAlgn="base">
        <a:spcBef>
          <a:spcPct val="20000"/>
        </a:spcBef>
        <a:spcAft>
          <a:spcPct val="0"/>
        </a:spcAft>
        <a:buFont typeface="Times" charset="0"/>
        <a:buChar char="-"/>
        <a:defRPr sz="1600">
          <a:solidFill>
            <a:srgbClr val="557FA6"/>
          </a:solidFill>
          <a:latin typeface="+mn-lt"/>
          <a:ea typeface="+mn-ea"/>
          <a:cs typeface="+mn-cs"/>
        </a:defRPr>
      </a:lvl6pPr>
      <a:lvl7pPr marL="3200400" indent="-246063" algn="l" rtl="0" fontAlgn="base">
        <a:spcBef>
          <a:spcPct val="20000"/>
        </a:spcBef>
        <a:spcAft>
          <a:spcPct val="0"/>
        </a:spcAft>
        <a:buFont typeface="Times" charset="0"/>
        <a:buChar char="-"/>
        <a:defRPr sz="1600">
          <a:solidFill>
            <a:srgbClr val="557FA6"/>
          </a:solidFill>
          <a:latin typeface="+mn-lt"/>
          <a:ea typeface="+mn-ea"/>
          <a:cs typeface="+mn-cs"/>
        </a:defRPr>
      </a:lvl7pPr>
      <a:lvl8pPr marL="3657600" indent="-246063" algn="l" rtl="0" fontAlgn="base">
        <a:spcBef>
          <a:spcPct val="20000"/>
        </a:spcBef>
        <a:spcAft>
          <a:spcPct val="0"/>
        </a:spcAft>
        <a:buFont typeface="Times" charset="0"/>
        <a:buChar char="-"/>
        <a:defRPr sz="1600">
          <a:solidFill>
            <a:srgbClr val="557FA6"/>
          </a:solidFill>
          <a:latin typeface="+mn-lt"/>
          <a:ea typeface="+mn-ea"/>
          <a:cs typeface="+mn-cs"/>
        </a:defRPr>
      </a:lvl8pPr>
      <a:lvl9pPr marL="4114800" indent="-246063" algn="l" rtl="0" fontAlgn="base">
        <a:spcBef>
          <a:spcPct val="20000"/>
        </a:spcBef>
        <a:spcAft>
          <a:spcPct val="0"/>
        </a:spcAft>
        <a:buFont typeface="Times" charset="0"/>
        <a:buChar char="-"/>
        <a:defRPr sz="1600">
          <a:solidFill>
            <a:srgbClr val="557FA6"/>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nstitute.nhs.uk/quality%20and%20service%20improvement_tools/quality_and_service_improvement_tools/plan_do_study_act.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Rectangle 14"/>
          <p:cNvSpPr>
            <a:spLocks noGrp="1" noChangeArrowheads="1"/>
          </p:cNvSpPr>
          <p:nvPr>
            <p:ph type="ctrTitle"/>
          </p:nvPr>
        </p:nvSpPr>
        <p:spPr/>
        <p:txBody>
          <a:bodyPr/>
          <a:lstStyle/>
          <a:p>
            <a:pPr algn="ctr"/>
            <a:r>
              <a:rPr lang="en-US" i="1" dirty="0" smtClean="0">
                <a:solidFill>
                  <a:schemeClr val="bg1"/>
                </a:solidFill>
              </a:rPr>
              <a:t>T2 - Teaching </a:t>
            </a:r>
            <a:r>
              <a:rPr lang="en-US" i="1" dirty="0">
                <a:solidFill>
                  <a:schemeClr val="bg1"/>
                </a:solidFill>
              </a:rPr>
              <a:t>the </a:t>
            </a:r>
            <a:r>
              <a:rPr lang="en-US" i="1" dirty="0" smtClean="0">
                <a:solidFill>
                  <a:schemeClr val="bg1"/>
                </a:solidFill>
              </a:rPr>
              <a:t/>
            </a:r>
            <a:br>
              <a:rPr lang="en-US" i="1" dirty="0" smtClean="0">
                <a:solidFill>
                  <a:schemeClr val="bg1"/>
                </a:solidFill>
              </a:rPr>
            </a:br>
            <a:r>
              <a:rPr lang="en-US" i="1" dirty="0" smtClean="0">
                <a:solidFill>
                  <a:schemeClr val="bg1"/>
                </a:solidFill>
              </a:rPr>
              <a:t>Leader </a:t>
            </a:r>
            <a:r>
              <a:rPr lang="en-US" i="1" dirty="0">
                <a:solidFill>
                  <a:schemeClr val="bg1"/>
                </a:solidFill>
              </a:rPr>
              <a:t>Role</a:t>
            </a:r>
            <a:endParaRPr lang="en-US" dirty="0">
              <a:solidFill>
                <a:schemeClr val="bg1"/>
              </a:solidFill>
            </a:endParaRPr>
          </a:p>
        </p:txBody>
      </p:sp>
      <p:sp>
        <p:nvSpPr>
          <p:cNvPr id="4111" name="Rectangle 15"/>
          <p:cNvSpPr>
            <a:spLocks noGrp="1" noChangeArrowheads="1"/>
          </p:cNvSpPr>
          <p:nvPr>
            <p:ph type="subTitle" idx="1"/>
          </p:nvPr>
        </p:nvSpPr>
        <p:spPr/>
        <p:txBody>
          <a:bodyPr/>
          <a:lstStyle/>
          <a:p>
            <a:r>
              <a:rPr lang="en-US" sz="1800" dirty="0">
                <a:solidFill>
                  <a:srgbClr val="110F35"/>
                </a:solidFill>
              </a:rPr>
              <a:t>Author: </a:t>
            </a:r>
            <a:r>
              <a:rPr lang="en-US" sz="1800" dirty="0" err="1">
                <a:solidFill>
                  <a:srgbClr val="110F35"/>
                </a:solidFill>
              </a:rPr>
              <a:t>Lorem</a:t>
            </a:r>
            <a:r>
              <a:rPr lang="en-US" sz="1800" dirty="0">
                <a:solidFill>
                  <a:srgbClr val="110F35"/>
                </a:solidFill>
              </a:rPr>
              <a:t> </a:t>
            </a:r>
            <a:r>
              <a:rPr lang="en-US" sz="1800" dirty="0" err="1">
                <a:solidFill>
                  <a:srgbClr val="110F35"/>
                </a:solidFill>
              </a:rPr>
              <a:t>ipsum</a:t>
            </a:r>
            <a:r>
              <a:rPr lang="en-US" sz="1800" dirty="0">
                <a:solidFill>
                  <a:srgbClr val="110F35"/>
                </a:solidFill>
              </a:rPr>
              <a:t> dolor sit</a:t>
            </a:r>
          </a:p>
          <a:p>
            <a:r>
              <a:rPr lang="en-US" sz="1800" dirty="0">
                <a:solidFill>
                  <a:srgbClr val="110F35"/>
                </a:solidFill>
              </a:rPr>
              <a:t>Date: Dolor sit 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10</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Leadership improves with feedback</a:t>
            </a:r>
            <a:endParaRPr lang="en-US" dirty="0"/>
          </a:p>
        </p:txBody>
      </p:sp>
      <p:sp>
        <p:nvSpPr>
          <p:cNvPr id="20486" name="Rectangle 6"/>
          <p:cNvSpPr>
            <a:spLocks noGrp="1" noChangeArrowheads="1"/>
          </p:cNvSpPr>
          <p:nvPr>
            <p:ph type="body" idx="1"/>
          </p:nvPr>
        </p:nvSpPr>
        <p:spPr>
          <a:xfrm>
            <a:off x="827584" y="1556792"/>
            <a:ext cx="7395170" cy="4890864"/>
          </a:xfrm>
        </p:spPr>
        <p:txBody>
          <a:bodyPr/>
          <a:lstStyle/>
          <a:p>
            <a:pPr marL="0" indent="0">
              <a:buNone/>
            </a:pPr>
            <a:r>
              <a:rPr lang="en-US" dirty="0"/>
              <a:t>1. Ask someone who is willing and can be </a:t>
            </a:r>
            <a:r>
              <a:rPr lang="en-US" dirty="0" smtClean="0"/>
              <a:t/>
            </a:r>
            <a:br>
              <a:rPr lang="en-US" dirty="0" smtClean="0"/>
            </a:br>
            <a:r>
              <a:rPr lang="en-US" dirty="0" smtClean="0"/>
              <a:t>    constructive</a:t>
            </a:r>
            <a:endParaRPr lang="en-US" dirty="0"/>
          </a:p>
          <a:p>
            <a:pPr marL="0" indent="0">
              <a:buNone/>
            </a:pPr>
            <a:r>
              <a:rPr lang="en-US" dirty="0"/>
              <a:t>2. Ask for SPECIFIC feedback</a:t>
            </a:r>
          </a:p>
          <a:p>
            <a:pPr marL="0" indent="0">
              <a:buNone/>
            </a:pPr>
            <a:r>
              <a:rPr lang="en-US" dirty="0"/>
              <a:t>3. Listen and focus on what is helpful and </a:t>
            </a:r>
            <a:r>
              <a:rPr lang="en-US" dirty="0" smtClean="0"/>
              <a:t/>
            </a:r>
            <a:br>
              <a:rPr lang="en-US" dirty="0" smtClean="0"/>
            </a:br>
            <a:r>
              <a:rPr lang="en-US" dirty="0" smtClean="0"/>
              <a:t>    specific </a:t>
            </a:r>
            <a:r>
              <a:rPr lang="en-US" dirty="0"/>
              <a:t>(i.e. Don’t interrupt. </a:t>
            </a:r>
            <a:r>
              <a:rPr lang="en-US" dirty="0" smtClean="0"/>
              <a:t>Watch for </a:t>
            </a:r>
            <a:br>
              <a:rPr lang="en-US" dirty="0" smtClean="0"/>
            </a:br>
            <a:r>
              <a:rPr lang="en-US" dirty="0" smtClean="0"/>
              <a:t>    resistance </a:t>
            </a:r>
            <a:r>
              <a:rPr lang="en-US" dirty="0"/>
              <a:t>and defensiveness)</a:t>
            </a:r>
          </a:p>
          <a:p>
            <a:pPr marL="0" indent="0">
              <a:buNone/>
            </a:pPr>
            <a:r>
              <a:rPr lang="en-US" dirty="0"/>
              <a:t>4. Say thank you for the input</a:t>
            </a:r>
          </a:p>
        </p:txBody>
      </p:sp>
    </p:spTree>
    <p:extLst>
      <p:ext uri="{BB962C8B-B14F-4D97-AF65-F5344CB8AC3E}">
        <p14:creationId xmlns:p14="http://schemas.microsoft.com/office/powerpoint/2010/main" val="1032993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11</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err="1" smtClean="0"/>
              <a:t>Analyse</a:t>
            </a:r>
            <a:r>
              <a:rPr lang="en-US" dirty="0" smtClean="0"/>
              <a:t> quality in day-to-day practice</a:t>
            </a:r>
            <a:endParaRPr lang="en-US" dirty="0"/>
          </a:p>
        </p:txBody>
      </p:sp>
      <p:sp>
        <p:nvSpPr>
          <p:cNvPr id="20486" name="Rectangle 6"/>
          <p:cNvSpPr>
            <a:spLocks noGrp="1" noChangeArrowheads="1"/>
          </p:cNvSpPr>
          <p:nvPr>
            <p:ph type="body" idx="1"/>
          </p:nvPr>
        </p:nvSpPr>
        <p:spPr>
          <a:xfrm>
            <a:off x="827584" y="1556792"/>
            <a:ext cx="7395170" cy="4890864"/>
          </a:xfrm>
        </p:spPr>
        <p:txBody>
          <a:bodyPr/>
          <a:lstStyle/>
          <a:p>
            <a:pPr marL="0" indent="0">
              <a:buNone/>
            </a:pPr>
            <a:r>
              <a:rPr lang="en-US" dirty="0" smtClean="0"/>
              <a:t>Six </a:t>
            </a:r>
            <a:r>
              <a:rPr lang="en-US" dirty="0"/>
              <a:t>domains of health care </a:t>
            </a:r>
            <a:r>
              <a:rPr lang="en-US" dirty="0" smtClean="0"/>
              <a:t>quality</a:t>
            </a:r>
            <a:endParaRPr lang="en-US" dirty="0"/>
          </a:p>
          <a:p>
            <a:pPr marL="0" indent="0">
              <a:buNone/>
            </a:pPr>
            <a:r>
              <a:rPr lang="en-US" dirty="0"/>
              <a:t>1. Safe</a:t>
            </a:r>
          </a:p>
          <a:p>
            <a:pPr marL="0" indent="0">
              <a:buNone/>
            </a:pPr>
            <a:r>
              <a:rPr lang="en-US" dirty="0"/>
              <a:t>2. Effective</a:t>
            </a:r>
          </a:p>
          <a:p>
            <a:pPr marL="0" indent="0">
              <a:buNone/>
            </a:pPr>
            <a:r>
              <a:rPr lang="en-US" dirty="0"/>
              <a:t>3. Patient-centered</a:t>
            </a:r>
          </a:p>
          <a:p>
            <a:pPr marL="0" indent="0">
              <a:buNone/>
            </a:pPr>
            <a:r>
              <a:rPr lang="en-US" dirty="0"/>
              <a:t>4. Timely</a:t>
            </a:r>
          </a:p>
          <a:p>
            <a:pPr marL="0" indent="0">
              <a:buNone/>
            </a:pPr>
            <a:r>
              <a:rPr lang="en-US" dirty="0"/>
              <a:t>5. Efficient</a:t>
            </a:r>
          </a:p>
          <a:p>
            <a:pPr marL="0" indent="0">
              <a:buNone/>
            </a:pPr>
            <a:r>
              <a:rPr lang="en-US" dirty="0"/>
              <a:t>6. Equitable</a:t>
            </a:r>
          </a:p>
        </p:txBody>
      </p:sp>
    </p:spTree>
    <p:extLst>
      <p:ext uri="{BB962C8B-B14F-4D97-AF65-F5344CB8AC3E}">
        <p14:creationId xmlns:p14="http://schemas.microsoft.com/office/powerpoint/2010/main" val="199861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12</a:t>
            </a:fld>
            <a:endParaRPr lang="en-US" sz="1400">
              <a:latin typeface="Arial" charset="0"/>
            </a:endParaRPr>
          </a:p>
        </p:txBody>
      </p:sp>
      <p:sp>
        <p:nvSpPr>
          <p:cNvPr id="20485" name="Rectangle 5"/>
          <p:cNvSpPr>
            <a:spLocks noGrp="1" noChangeArrowheads="1"/>
          </p:cNvSpPr>
          <p:nvPr>
            <p:ph type="title"/>
          </p:nvPr>
        </p:nvSpPr>
        <p:spPr>
          <a:xfrm>
            <a:off x="3851920" y="188640"/>
            <a:ext cx="5112568" cy="914400"/>
          </a:xfrm>
        </p:spPr>
        <p:txBody>
          <a:bodyPr/>
          <a:lstStyle/>
          <a:p>
            <a:r>
              <a:rPr lang="en-US" dirty="0"/>
              <a:t>Quality improvement </a:t>
            </a:r>
            <a:r>
              <a:rPr lang="en-US" dirty="0" smtClean="0"/>
              <a:t>framework</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endParaRPr lang="en-US" dirty="0" smtClean="0"/>
          </a:p>
          <a:p>
            <a:pPr marL="0" indent="0">
              <a:buNone/>
            </a:pPr>
            <a:r>
              <a:rPr lang="en-US" dirty="0" smtClean="0"/>
              <a:t>1</a:t>
            </a:r>
            <a:r>
              <a:rPr lang="en-US" dirty="0"/>
              <a:t>. What are we trying to accomplish?</a:t>
            </a:r>
          </a:p>
          <a:p>
            <a:pPr marL="0" indent="0">
              <a:buNone/>
            </a:pPr>
            <a:r>
              <a:rPr lang="en-US" dirty="0"/>
              <a:t>2. How will we know that a change is an </a:t>
            </a:r>
            <a:r>
              <a:rPr lang="en-US" dirty="0" smtClean="0"/>
              <a:t/>
            </a:r>
            <a:br>
              <a:rPr lang="en-US" dirty="0" smtClean="0"/>
            </a:br>
            <a:r>
              <a:rPr lang="en-US" dirty="0" smtClean="0"/>
              <a:t>    improvement</a:t>
            </a:r>
            <a:r>
              <a:rPr lang="en-US" dirty="0"/>
              <a:t>?</a:t>
            </a:r>
          </a:p>
          <a:p>
            <a:pPr marL="0" indent="0">
              <a:buNone/>
            </a:pPr>
            <a:r>
              <a:rPr lang="en-US" dirty="0"/>
              <a:t>3. What changes can we make that will result </a:t>
            </a:r>
            <a:r>
              <a:rPr lang="en-US" dirty="0" smtClean="0"/>
              <a:t/>
            </a:r>
            <a:br>
              <a:rPr lang="en-US" dirty="0" smtClean="0"/>
            </a:br>
            <a:r>
              <a:rPr lang="en-US" dirty="0" smtClean="0"/>
              <a:t>    in </a:t>
            </a:r>
            <a:r>
              <a:rPr lang="en-US" dirty="0"/>
              <a:t>improvement?</a:t>
            </a:r>
          </a:p>
        </p:txBody>
      </p:sp>
    </p:spTree>
    <p:extLst>
      <p:ext uri="{BB962C8B-B14F-4D97-AF65-F5344CB8AC3E}">
        <p14:creationId xmlns:p14="http://schemas.microsoft.com/office/powerpoint/2010/main" val="2302684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13</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PDSA </a:t>
            </a:r>
            <a:r>
              <a:rPr lang="en-US" dirty="0" smtClean="0"/>
              <a:t>Plan-Do-Study-Act</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dirty="0" smtClean="0"/>
              <a:t> </a:t>
            </a:r>
          </a:p>
          <a:p>
            <a:pPr>
              <a:buFont typeface="Verdana" pitchFamily="34" charset="0"/>
              <a:buChar char="•"/>
            </a:pPr>
            <a:endParaRPr lang="en-US" dirty="0"/>
          </a:p>
          <a:p>
            <a:pPr>
              <a:buFont typeface="Verdana" pitchFamily="34" charset="0"/>
              <a:buChar char="•"/>
            </a:pPr>
            <a:r>
              <a:rPr lang="en-US" dirty="0" smtClean="0"/>
              <a:t>Used </a:t>
            </a:r>
            <a:r>
              <a:rPr lang="en-US" dirty="0"/>
              <a:t>to test and implement changes in </a:t>
            </a:r>
            <a:r>
              <a:rPr lang="en-US" dirty="0" smtClean="0"/>
              <a:t> </a:t>
            </a:r>
            <a:br>
              <a:rPr lang="en-US" dirty="0" smtClean="0"/>
            </a:br>
            <a:r>
              <a:rPr lang="en-US" dirty="0" smtClean="0"/>
              <a:t> practice</a:t>
            </a:r>
            <a:endParaRPr lang="en-US" dirty="0"/>
          </a:p>
        </p:txBody>
      </p:sp>
    </p:spTree>
    <p:extLst>
      <p:ext uri="{BB962C8B-B14F-4D97-AF65-F5344CB8AC3E}">
        <p14:creationId xmlns:p14="http://schemas.microsoft.com/office/powerpoint/2010/main" val="2775828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14</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Stewardship of </a:t>
            </a:r>
            <a:r>
              <a:rPr lang="en-US" dirty="0" smtClean="0"/>
              <a:t>resources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dirty="0" smtClean="0"/>
              <a:t>• </a:t>
            </a:r>
            <a:r>
              <a:rPr lang="en-US" dirty="0"/>
              <a:t>Be aware of stewardship issues, options, decisions based on </a:t>
            </a:r>
            <a:r>
              <a:rPr lang="en-US" dirty="0" smtClean="0"/>
              <a:t>individual patient </a:t>
            </a:r>
            <a:r>
              <a:rPr lang="en-US" dirty="0"/>
              <a:t>needs, preferences, and values of the patient and organization.</a:t>
            </a:r>
          </a:p>
          <a:p>
            <a:pPr marL="0" indent="0">
              <a:buNone/>
            </a:pPr>
            <a:r>
              <a:rPr lang="en-US" dirty="0"/>
              <a:t>• Use guidelines to inform appropriate use of testing and get info </a:t>
            </a:r>
            <a:r>
              <a:rPr lang="en-US" dirty="0" smtClean="0"/>
              <a:t>from Choosing </a:t>
            </a:r>
            <a:r>
              <a:rPr lang="en-US" dirty="0"/>
              <a:t>Wisely </a:t>
            </a:r>
            <a:r>
              <a:rPr lang="en-US" dirty="0" smtClean="0"/>
              <a:t>Canada</a:t>
            </a:r>
            <a:endParaRPr lang="en-US" dirty="0"/>
          </a:p>
          <a:p>
            <a:pPr marL="0" indent="0">
              <a:buNone/>
            </a:pPr>
            <a:r>
              <a:rPr lang="en-US" dirty="0"/>
              <a:t>• Consider “How will the result of this test influence our </a:t>
            </a:r>
            <a:r>
              <a:rPr lang="en-US" dirty="0" smtClean="0"/>
              <a:t>overall management </a:t>
            </a:r>
            <a:r>
              <a:rPr lang="en-US" dirty="0"/>
              <a:t>plan?” If no bearing on the overall treatment plan, then it </a:t>
            </a:r>
            <a:r>
              <a:rPr lang="en-US" dirty="0" smtClean="0"/>
              <a:t>is likely </a:t>
            </a:r>
            <a:r>
              <a:rPr lang="en-US" dirty="0"/>
              <a:t>of minimal benefit and should not be </a:t>
            </a:r>
            <a:r>
              <a:rPr lang="en-US" dirty="0" smtClean="0"/>
              <a:t>ordered</a:t>
            </a:r>
            <a:endParaRPr lang="en-US" i="1" dirty="0" smtClean="0">
              <a:solidFill>
                <a:srgbClr val="557FA6"/>
              </a:solidFill>
              <a:latin typeface="Frutiger LT Std 45 Light"/>
              <a:ea typeface="MS Mincho"/>
              <a:cs typeface="Times New Roman"/>
            </a:endParaRPr>
          </a:p>
        </p:txBody>
      </p:sp>
    </p:spTree>
    <p:extLst>
      <p:ext uri="{BB962C8B-B14F-4D97-AF65-F5344CB8AC3E}">
        <p14:creationId xmlns:p14="http://schemas.microsoft.com/office/powerpoint/2010/main" val="2130623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15</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Patient Safety</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dirty="0" smtClean="0">
                <a:ea typeface="MS Mincho"/>
                <a:cs typeface="Times New Roman"/>
              </a:rPr>
              <a:t>• </a:t>
            </a:r>
            <a:r>
              <a:rPr lang="en-US" dirty="0">
                <a:ea typeface="MS Mincho"/>
                <a:cs typeface="Times New Roman"/>
              </a:rPr>
              <a:t>Models a safety culture including </a:t>
            </a:r>
            <a:r>
              <a:rPr lang="en-US" dirty="0" smtClean="0">
                <a:ea typeface="MS Mincho"/>
                <a:cs typeface="Times New Roman"/>
              </a:rPr>
              <a:t>demonstrating </a:t>
            </a:r>
            <a:r>
              <a:rPr lang="en-US" dirty="0">
                <a:ea typeface="MS Mincho"/>
                <a:cs typeface="Times New Roman"/>
              </a:rPr>
              <a:t>a commitment </a:t>
            </a:r>
            <a:r>
              <a:rPr lang="en-US" dirty="0" smtClean="0">
                <a:ea typeface="MS Mincho"/>
                <a:cs typeface="Times New Roman"/>
              </a:rPr>
              <a:t>to openness</a:t>
            </a:r>
            <a:r>
              <a:rPr lang="en-US" dirty="0">
                <a:ea typeface="MS Mincho"/>
                <a:cs typeface="Times New Roman"/>
              </a:rPr>
              <a:t>, </a:t>
            </a:r>
            <a:r>
              <a:rPr lang="en-US" dirty="0" smtClean="0">
                <a:ea typeface="MS Mincho"/>
                <a:cs typeface="Times New Roman"/>
              </a:rPr>
              <a:t>honesty</a:t>
            </a:r>
            <a:r>
              <a:rPr lang="en-US" dirty="0">
                <a:ea typeface="MS Mincho"/>
                <a:cs typeface="Times New Roman"/>
              </a:rPr>
              <a:t>, fairness and accountability</a:t>
            </a:r>
          </a:p>
          <a:p>
            <a:pPr marL="0" indent="0">
              <a:buNone/>
            </a:pPr>
            <a:r>
              <a:rPr lang="en-US" dirty="0">
                <a:ea typeface="MS Mincho"/>
                <a:cs typeface="Times New Roman"/>
              </a:rPr>
              <a:t>• Expect the unexpected. Anticipation and </a:t>
            </a:r>
            <a:r>
              <a:rPr lang="en-US" dirty="0" smtClean="0">
                <a:ea typeface="MS Mincho"/>
                <a:cs typeface="Times New Roman"/>
              </a:rPr>
              <a:t>prevention </a:t>
            </a:r>
            <a:r>
              <a:rPr lang="en-US" dirty="0">
                <a:ea typeface="MS Mincho"/>
                <a:cs typeface="Times New Roman"/>
              </a:rPr>
              <a:t>of errors is </a:t>
            </a:r>
            <a:r>
              <a:rPr lang="en-US" dirty="0" smtClean="0">
                <a:ea typeface="MS Mincho"/>
                <a:cs typeface="Times New Roman"/>
              </a:rPr>
              <a:t>important as </a:t>
            </a:r>
            <a:r>
              <a:rPr lang="en-US" dirty="0">
                <a:ea typeface="MS Mincho"/>
                <a:cs typeface="Times New Roman"/>
              </a:rPr>
              <a:t>is </a:t>
            </a:r>
            <a:r>
              <a:rPr lang="en-US" dirty="0" smtClean="0">
                <a:ea typeface="MS Mincho"/>
                <a:cs typeface="Times New Roman"/>
              </a:rPr>
              <a:t>vigilance </a:t>
            </a:r>
            <a:r>
              <a:rPr lang="en-US" dirty="0">
                <a:ea typeface="MS Mincho"/>
                <a:cs typeface="Times New Roman"/>
              </a:rPr>
              <a:t>and </a:t>
            </a:r>
            <a:r>
              <a:rPr lang="en-US" dirty="0" smtClean="0">
                <a:ea typeface="MS Mincho"/>
                <a:cs typeface="Times New Roman"/>
              </a:rPr>
              <a:t>readiness</a:t>
            </a:r>
            <a:endParaRPr lang="en-US" dirty="0">
              <a:ea typeface="MS Mincho"/>
              <a:cs typeface="Times New Roman"/>
            </a:endParaRPr>
          </a:p>
        </p:txBody>
      </p:sp>
    </p:spTree>
    <p:extLst>
      <p:ext uri="{BB962C8B-B14F-4D97-AF65-F5344CB8AC3E}">
        <p14:creationId xmlns:p14="http://schemas.microsoft.com/office/powerpoint/2010/main" val="1589816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16</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Patient Safety Incident</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b="1" i="1" dirty="0">
                <a:ea typeface="MS Mincho"/>
                <a:cs typeface="Times New Roman"/>
              </a:rPr>
              <a:t>Patient safety incident </a:t>
            </a:r>
            <a:r>
              <a:rPr lang="en-US" dirty="0">
                <a:ea typeface="MS Mincho"/>
                <a:cs typeface="Times New Roman"/>
              </a:rPr>
              <a:t>is an event or circumstance that could </a:t>
            </a:r>
            <a:r>
              <a:rPr lang="en-US" dirty="0" smtClean="0">
                <a:ea typeface="MS Mincho"/>
                <a:cs typeface="Times New Roman"/>
              </a:rPr>
              <a:t>have resulted</a:t>
            </a:r>
            <a:r>
              <a:rPr lang="en-US" dirty="0">
                <a:ea typeface="MS Mincho"/>
                <a:cs typeface="Times New Roman"/>
              </a:rPr>
              <a:t>, or did result, in unnecessary harm to a patient. Harm is due to </a:t>
            </a:r>
            <a:r>
              <a:rPr lang="en-US" dirty="0" smtClean="0">
                <a:ea typeface="MS Mincho"/>
                <a:cs typeface="Times New Roman"/>
              </a:rPr>
              <a:t>the medical </a:t>
            </a:r>
            <a:r>
              <a:rPr lang="en-US" dirty="0">
                <a:ea typeface="MS Mincho"/>
                <a:cs typeface="Times New Roman"/>
              </a:rPr>
              <a:t>care provided, not the underlying medical illness.</a:t>
            </a:r>
          </a:p>
          <a:p>
            <a:pPr marL="0" indent="0">
              <a:buNone/>
            </a:pPr>
            <a:r>
              <a:rPr lang="en-US" dirty="0">
                <a:ea typeface="MS Mincho"/>
                <a:cs typeface="Times New Roman"/>
              </a:rPr>
              <a:t>Three types of patient safety incidents are:</a:t>
            </a:r>
          </a:p>
          <a:p>
            <a:pPr marL="0" indent="0">
              <a:buNone/>
            </a:pPr>
            <a:r>
              <a:rPr lang="en-US" dirty="0">
                <a:ea typeface="MS Mincho"/>
                <a:cs typeface="Times New Roman"/>
              </a:rPr>
              <a:t>1. A harmful incident results in harm to the </a:t>
            </a:r>
            <a:r>
              <a:rPr lang="en-US" dirty="0" smtClean="0">
                <a:ea typeface="MS Mincho"/>
                <a:cs typeface="Times New Roman"/>
              </a:rPr>
              <a:t/>
            </a:r>
            <a:br>
              <a:rPr lang="en-US" dirty="0" smtClean="0">
                <a:ea typeface="MS Mincho"/>
                <a:cs typeface="Times New Roman"/>
              </a:rPr>
            </a:br>
            <a:r>
              <a:rPr lang="en-US" dirty="0" smtClean="0">
                <a:ea typeface="MS Mincho"/>
                <a:cs typeface="Times New Roman"/>
              </a:rPr>
              <a:t>    patient</a:t>
            </a:r>
            <a:r>
              <a:rPr lang="en-US" dirty="0">
                <a:ea typeface="MS Mincho"/>
                <a:cs typeface="Times New Roman"/>
              </a:rPr>
              <a:t>,</a:t>
            </a:r>
          </a:p>
          <a:p>
            <a:pPr marL="0" indent="0">
              <a:buNone/>
            </a:pPr>
            <a:r>
              <a:rPr lang="en-US" dirty="0">
                <a:ea typeface="MS Mincho"/>
                <a:cs typeface="Times New Roman"/>
              </a:rPr>
              <a:t>2. A no harm incident reaches a patient but </a:t>
            </a:r>
            <a:r>
              <a:rPr lang="en-US" dirty="0" smtClean="0">
                <a:ea typeface="MS Mincho"/>
                <a:cs typeface="Times New Roman"/>
              </a:rPr>
              <a:t/>
            </a:r>
            <a:br>
              <a:rPr lang="en-US" dirty="0" smtClean="0">
                <a:ea typeface="MS Mincho"/>
                <a:cs typeface="Times New Roman"/>
              </a:rPr>
            </a:br>
            <a:r>
              <a:rPr lang="en-US" dirty="0" smtClean="0">
                <a:ea typeface="MS Mincho"/>
                <a:cs typeface="Times New Roman"/>
              </a:rPr>
              <a:t>    does </a:t>
            </a:r>
            <a:r>
              <a:rPr lang="en-US" dirty="0">
                <a:ea typeface="MS Mincho"/>
                <a:cs typeface="Times New Roman"/>
              </a:rPr>
              <a:t>not result in any </a:t>
            </a:r>
            <a:r>
              <a:rPr lang="en-US" dirty="0" smtClean="0">
                <a:ea typeface="MS Mincho"/>
                <a:cs typeface="Times New Roman"/>
              </a:rPr>
              <a:t>discernible harm</a:t>
            </a:r>
            <a:r>
              <a:rPr lang="en-US" dirty="0">
                <a:ea typeface="MS Mincho"/>
                <a:cs typeface="Times New Roman"/>
              </a:rPr>
              <a:t>,</a:t>
            </a:r>
          </a:p>
          <a:p>
            <a:pPr marL="0" indent="0">
              <a:buNone/>
            </a:pPr>
            <a:r>
              <a:rPr lang="en-US" dirty="0">
                <a:ea typeface="MS Mincho"/>
                <a:cs typeface="Times New Roman"/>
              </a:rPr>
              <a:t>3. A near miss does not reach the patient</a:t>
            </a:r>
          </a:p>
        </p:txBody>
      </p:sp>
    </p:spTree>
    <p:extLst>
      <p:ext uri="{BB962C8B-B14F-4D97-AF65-F5344CB8AC3E}">
        <p14:creationId xmlns:p14="http://schemas.microsoft.com/office/powerpoint/2010/main" val="3877501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17</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Key actions when patient safety incidents </a:t>
            </a:r>
            <a:r>
              <a:rPr lang="en-US" dirty="0" smtClean="0"/>
              <a:t>occur</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dirty="0" smtClean="0"/>
              <a:t>•  Meet </a:t>
            </a:r>
            <a:r>
              <a:rPr lang="en-US" dirty="0"/>
              <a:t>the immediate and ongoing care needs </a:t>
            </a:r>
            <a:r>
              <a:rPr lang="en-US" dirty="0" smtClean="0"/>
              <a:t/>
            </a:r>
            <a:br>
              <a:rPr lang="en-US" dirty="0" smtClean="0"/>
            </a:br>
            <a:r>
              <a:rPr lang="en-US" dirty="0" smtClean="0"/>
              <a:t>    of </a:t>
            </a:r>
            <a:r>
              <a:rPr lang="en-US" dirty="0"/>
              <a:t>the patient (ensure </a:t>
            </a:r>
            <a:r>
              <a:rPr lang="en-US" dirty="0" smtClean="0"/>
              <a:t>the patient </a:t>
            </a:r>
            <a:r>
              <a:rPr lang="en-US" dirty="0"/>
              <a:t>is clinically </a:t>
            </a:r>
            <a:r>
              <a:rPr lang="en-US" dirty="0" smtClean="0"/>
              <a:t/>
            </a:r>
            <a:br>
              <a:rPr lang="en-US" dirty="0" smtClean="0"/>
            </a:br>
            <a:r>
              <a:rPr lang="en-US" dirty="0" smtClean="0"/>
              <a:t>    stable</a:t>
            </a:r>
            <a:r>
              <a:rPr lang="en-US" dirty="0"/>
              <a:t>, correct the safety issue(s), limit </a:t>
            </a:r>
            <a:r>
              <a:rPr lang="en-US" dirty="0" smtClean="0"/>
              <a:t/>
            </a:r>
            <a:br>
              <a:rPr lang="en-US" dirty="0" smtClean="0"/>
            </a:br>
            <a:r>
              <a:rPr lang="en-US" dirty="0" smtClean="0"/>
              <a:t>    further </a:t>
            </a:r>
            <a:r>
              <a:rPr lang="en-US" dirty="0"/>
              <a:t>harm, </a:t>
            </a:r>
            <a:r>
              <a:rPr lang="en-US" dirty="0" smtClean="0"/>
              <a:t>and provide </a:t>
            </a:r>
            <a:r>
              <a:rPr lang="en-US" dirty="0"/>
              <a:t>ongoing </a:t>
            </a:r>
            <a:r>
              <a:rPr lang="en-US" dirty="0" smtClean="0"/>
              <a:t/>
            </a:r>
            <a:br>
              <a:rPr lang="en-US" dirty="0" smtClean="0"/>
            </a:br>
            <a:r>
              <a:rPr lang="en-US" dirty="0" smtClean="0"/>
              <a:t>    monitoring </a:t>
            </a:r>
            <a:r>
              <a:rPr lang="en-US" dirty="0"/>
              <a:t>and care).</a:t>
            </a:r>
          </a:p>
          <a:p>
            <a:pPr marL="0" indent="0">
              <a:buNone/>
            </a:pPr>
            <a:r>
              <a:rPr lang="en-US" dirty="0"/>
              <a:t>• </a:t>
            </a:r>
            <a:r>
              <a:rPr lang="en-US" dirty="0" smtClean="0"/>
              <a:t> Explain </a:t>
            </a:r>
            <a:r>
              <a:rPr lang="en-US" dirty="0"/>
              <a:t>to the patient what unexpected </a:t>
            </a:r>
            <a:r>
              <a:rPr lang="en-US" dirty="0" smtClean="0"/>
              <a:t/>
            </a:r>
            <a:br>
              <a:rPr lang="en-US" dirty="0" smtClean="0"/>
            </a:br>
            <a:r>
              <a:rPr lang="en-US" dirty="0" smtClean="0"/>
              <a:t>    event </a:t>
            </a:r>
            <a:r>
              <a:rPr lang="en-US" dirty="0"/>
              <a:t>or change </a:t>
            </a:r>
            <a:r>
              <a:rPr lang="en-US" dirty="0" smtClean="0"/>
              <a:t>happened including </a:t>
            </a:r>
            <a:r>
              <a:rPr lang="en-US" dirty="0"/>
              <a:t>who, </a:t>
            </a:r>
            <a:r>
              <a:rPr lang="en-US" dirty="0" smtClean="0"/>
              <a:t/>
            </a:r>
            <a:br>
              <a:rPr lang="en-US" dirty="0" smtClean="0"/>
            </a:br>
            <a:r>
              <a:rPr lang="en-US" dirty="0" smtClean="0"/>
              <a:t>    how</a:t>
            </a:r>
            <a:r>
              <a:rPr lang="en-US" dirty="0"/>
              <a:t>, what and prevention</a:t>
            </a:r>
          </a:p>
          <a:p>
            <a:pPr marL="0" indent="0">
              <a:buNone/>
            </a:pPr>
            <a:r>
              <a:rPr lang="en-US" dirty="0"/>
              <a:t>• </a:t>
            </a:r>
            <a:r>
              <a:rPr lang="en-US" dirty="0" smtClean="0"/>
              <a:t> Apologize </a:t>
            </a:r>
            <a:r>
              <a:rPr lang="en-US" dirty="0"/>
              <a:t>that it happened</a:t>
            </a:r>
          </a:p>
          <a:p>
            <a:pPr marL="0" indent="0">
              <a:buNone/>
            </a:pPr>
            <a:r>
              <a:rPr lang="en-US" dirty="0"/>
              <a:t>• </a:t>
            </a:r>
            <a:r>
              <a:rPr lang="en-US" dirty="0" smtClean="0"/>
              <a:t> Explain </a:t>
            </a:r>
            <a:r>
              <a:rPr lang="en-US" dirty="0"/>
              <a:t>what will happen next, including </a:t>
            </a:r>
            <a:r>
              <a:rPr lang="en-US" dirty="0" smtClean="0"/>
              <a:t/>
            </a:r>
            <a:br>
              <a:rPr lang="en-US" dirty="0" smtClean="0"/>
            </a:br>
            <a:r>
              <a:rPr lang="en-US" dirty="0" smtClean="0"/>
              <a:t>    actions </a:t>
            </a:r>
            <a:r>
              <a:rPr lang="en-US" dirty="0"/>
              <a:t>to avoid </a:t>
            </a:r>
            <a:r>
              <a:rPr lang="en-US" dirty="0" err="1"/>
              <a:t>recurrance</a:t>
            </a:r>
            <a:endParaRPr lang="en-US" dirty="0" smtClean="0">
              <a:ea typeface="MS Mincho"/>
              <a:cs typeface="Times New Roman"/>
            </a:endParaRPr>
          </a:p>
        </p:txBody>
      </p:sp>
    </p:spTree>
    <p:extLst>
      <p:ext uri="{BB962C8B-B14F-4D97-AF65-F5344CB8AC3E}">
        <p14:creationId xmlns:p14="http://schemas.microsoft.com/office/powerpoint/2010/main" val="2358666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18</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Manage career planning, finances, and health human resources</a:t>
            </a:r>
          </a:p>
        </p:txBody>
      </p:sp>
      <p:sp>
        <p:nvSpPr>
          <p:cNvPr id="20486" name="Rectangle 6"/>
          <p:cNvSpPr>
            <a:spLocks noGrp="1" noChangeArrowheads="1"/>
          </p:cNvSpPr>
          <p:nvPr>
            <p:ph type="body" idx="1"/>
          </p:nvPr>
        </p:nvSpPr>
        <p:spPr>
          <a:xfrm>
            <a:off x="683568" y="1556792"/>
            <a:ext cx="7776864" cy="4890864"/>
          </a:xfrm>
        </p:spPr>
        <p:txBody>
          <a:bodyPr/>
          <a:lstStyle/>
          <a:p>
            <a:pPr marL="0" indent="0">
              <a:buNone/>
            </a:pPr>
            <a:endParaRPr lang="en-US" dirty="0" smtClean="0">
              <a:ea typeface="MS Mincho"/>
              <a:cs typeface="Times New Roman"/>
            </a:endParaRPr>
          </a:p>
          <a:p>
            <a:pPr marL="0" indent="0">
              <a:buNone/>
            </a:pPr>
            <a:r>
              <a:rPr lang="en-US" dirty="0" smtClean="0">
                <a:ea typeface="MS Mincho"/>
                <a:cs typeface="Times New Roman"/>
              </a:rPr>
              <a:t>•  Set </a:t>
            </a:r>
            <a:r>
              <a:rPr lang="en-US" dirty="0">
                <a:ea typeface="MS Mincho"/>
                <a:cs typeface="Times New Roman"/>
              </a:rPr>
              <a:t>priorities and manage time to integrate </a:t>
            </a:r>
            <a:r>
              <a:rPr lang="en-US" dirty="0" smtClean="0">
                <a:ea typeface="MS Mincho"/>
                <a:cs typeface="Times New Roman"/>
              </a:rPr>
              <a:t/>
            </a:r>
            <a:br>
              <a:rPr lang="en-US" dirty="0" smtClean="0">
                <a:ea typeface="MS Mincho"/>
                <a:cs typeface="Times New Roman"/>
              </a:rPr>
            </a:br>
            <a:r>
              <a:rPr lang="en-US" dirty="0" smtClean="0">
                <a:ea typeface="MS Mincho"/>
                <a:cs typeface="Times New Roman"/>
              </a:rPr>
              <a:t>    practice </a:t>
            </a:r>
            <a:r>
              <a:rPr lang="en-US" dirty="0">
                <a:ea typeface="MS Mincho"/>
                <a:cs typeface="Times New Roman"/>
              </a:rPr>
              <a:t>and personal life</a:t>
            </a:r>
          </a:p>
          <a:p>
            <a:pPr marL="0" indent="0">
              <a:buNone/>
            </a:pPr>
            <a:r>
              <a:rPr lang="en-US" dirty="0">
                <a:ea typeface="MS Mincho"/>
                <a:cs typeface="Times New Roman"/>
              </a:rPr>
              <a:t>• </a:t>
            </a:r>
            <a:r>
              <a:rPr lang="en-US" dirty="0" smtClean="0">
                <a:ea typeface="MS Mincho"/>
                <a:cs typeface="Times New Roman"/>
              </a:rPr>
              <a:t> Be </a:t>
            </a:r>
            <a:r>
              <a:rPr lang="en-US" dirty="0">
                <a:ea typeface="MS Mincho"/>
                <a:cs typeface="Times New Roman"/>
              </a:rPr>
              <a:t>mindful and deliberate about </a:t>
            </a:r>
            <a:r>
              <a:rPr lang="en-US" dirty="0" smtClean="0">
                <a:ea typeface="MS Mincho"/>
                <a:cs typeface="Times New Roman"/>
              </a:rPr>
              <a:t>managing</a:t>
            </a:r>
            <a:br>
              <a:rPr lang="en-US" dirty="0" smtClean="0">
                <a:ea typeface="MS Mincho"/>
                <a:cs typeface="Times New Roman"/>
              </a:rPr>
            </a:br>
            <a:r>
              <a:rPr lang="en-US" dirty="0" smtClean="0">
                <a:ea typeface="MS Mincho"/>
                <a:cs typeface="Times New Roman"/>
              </a:rPr>
              <a:t>    busy </a:t>
            </a:r>
            <a:r>
              <a:rPr lang="en-US" dirty="0">
                <a:ea typeface="MS Mincho"/>
                <a:cs typeface="Times New Roman"/>
              </a:rPr>
              <a:t>schedules</a:t>
            </a:r>
          </a:p>
          <a:p>
            <a:pPr marL="0" indent="0">
              <a:buNone/>
            </a:pPr>
            <a:r>
              <a:rPr lang="en-US" dirty="0">
                <a:ea typeface="MS Mincho"/>
                <a:cs typeface="Times New Roman"/>
              </a:rPr>
              <a:t>•  </a:t>
            </a:r>
            <a:r>
              <a:rPr lang="en-US" dirty="0" smtClean="0">
                <a:ea typeface="MS Mincho"/>
                <a:cs typeface="Times New Roman"/>
              </a:rPr>
              <a:t>Use </a:t>
            </a:r>
            <a:r>
              <a:rPr lang="en-US" dirty="0">
                <a:ea typeface="MS Mincho"/>
                <a:cs typeface="Times New Roman"/>
              </a:rPr>
              <a:t>tools to get/stay organized</a:t>
            </a:r>
            <a:endParaRPr lang="en-US" dirty="0" smtClean="0">
              <a:ea typeface="MS Mincho"/>
              <a:cs typeface="Times New Roman"/>
            </a:endParaRPr>
          </a:p>
        </p:txBody>
      </p:sp>
    </p:spTree>
    <p:extLst>
      <p:ext uri="{BB962C8B-B14F-4D97-AF65-F5344CB8AC3E}">
        <p14:creationId xmlns:p14="http://schemas.microsoft.com/office/powerpoint/2010/main" val="1892606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19</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Share the work through effective </a:t>
            </a:r>
            <a:r>
              <a:rPr lang="en-US" dirty="0" smtClean="0"/>
              <a:t>delegation</a:t>
            </a:r>
            <a:endParaRPr lang="en-US" dirty="0"/>
          </a:p>
        </p:txBody>
      </p:sp>
      <p:sp>
        <p:nvSpPr>
          <p:cNvPr id="20486" name="Rectangle 6"/>
          <p:cNvSpPr>
            <a:spLocks noGrp="1" noChangeArrowheads="1"/>
          </p:cNvSpPr>
          <p:nvPr>
            <p:ph type="body" idx="1"/>
          </p:nvPr>
        </p:nvSpPr>
        <p:spPr>
          <a:xfrm>
            <a:off x="683568" y="1556792"/>
            <a:ext cx="7920880" cy="4890864"/>
          </a:xfrm>
        </p:spPr>
        <p:txBody>
          <a:bodyPr/>
          <a:lstStyle/>
          <a:p>
            <a:pPr marL="0" indent="0">
              <a:buNone/>
            </a:pPr>
            <a:r>
              <a:rPr lang="en-US" dirty="0" smtClean="0">
                <a:ea typeface="MS Mincho"/>
                <a:cs typeface="Times New Roman"/>
              </a:rPr>
              <a:t>• Organize</a:t>
            </a:r>
            <a:endParaRPr lang="en-US" dirty="0">
              <a:ea typeface="MS Mincho"/>
              <a:cs typeface="Times New Roman"/>
            </a:endParaRPr>
          </a:p>
          <a:p>
            <a:pPr marL="0" indent="0">
              <a:buNone/>
            </a:pPr>
            <a:r>
              <a:rPr lang="en-US" dirty="0">
                <a:ea typeface="MS Mincho"/>
                <a:cs typeface="Times New Roman"/>
              </a:rPr>
              <a:t>• Identify the priority </a:t>
            </a:r>
            <a:r>
              <a:rPr lang="en-US" dirty="0" smtClean="0">
                <a:ea typeface="MS Mincho"/>
                <a:cs typeface="Times New Roman"/>
              </a:rPr>
              <a:t>tasks</a:t>
            </a:r>
            <a:endParaRPr lang="en-US" dirty="0">
              <a:ea typeface="MS Mincho"/>
              <a:cs typeface="Times New Roman"/>
            </a:endParaRPr>
          </a:p>
          <a:p>
            <a:pPr marL="0" indent="0">
              <a:buNone/>
            </a:pPr>
            <a:r>
              <a:rPr lang="en-US" dirty="0">
                <a:ea typeface="MS Mincho"/>
                <a:cs typeface="Times New Roman"/>
              </a:rPr>
              <a:t>• Establish the steps and sequence key </a:t>
            </a:r>
            <a:endParaRPr lang="en-US" dirty="0" smtClean="0">
              <a:ea typeface="MS Mincho"/>
              <a:cs typeface="Times New Roman"/>
            </a:endParaRPr>
          </a:p>
          <a:p>
            <a:pPr marL="0" indent="0">
              <a:buNone/>
            </a:pPr>
            <a:r>
              <a:rPr lang="en-US" dirty="0" smtClean="0">
                <a:ea typeface="MS Mincho"/>
                <a:cs typeface="Times New Roman"/>
              </a:rPr>
              <a:t>• </a:t>
            </a:r>
            <a:r>
              <a:rPr lang="en-US" dirty="0">
                <a:ea typeface="MS Mincho"/>
                <a:cs typeface="Times New Roman"/>
              </a:rPr>
              <a:t>Inventory available resources </a:t>
            </a:r>
            <a:endParaRPr lang="en-US" dirty="0" smtClean="0">
              <a:ea typeface="MS Mincho"/>
              <a:cs typeface="Times New Roman"/>
            </a:endParaRPr>
          </a:p>
          <a:p>
            <a:pPr marL="0" indent="0">
              <a:buNone/>
            </a:pPr>
            <a:r>
              <a:rPr lang="en-US" dirty="0" smtClean="0">
                <a:ea typeface="MS Mincho"/>
                <a:cs typeface="Times New Roman"/>
              </a:rPr>
              <a:t>• </a:t>
            </a:r>
            <a:r>
              <a:rPr lang="en-US" dirty="0">
                <a:ea typeface="MS Mincho"/>
                <a:cs typeface="Times New Roman"/>
              </a:rPr>
              <a:t>Assign people the authority and responsibility for important </a:t>
            </a:r>
            <a:r>
              <a:rPr lang="en-US" dirty="0" smtClean="0">
                <a:ea typeface="MS Mincho"/>
                <a:cs typeface="Times New Roman"/>
              </a:rPr>
              <a:t>activities.</a:t>
            </a:r>
          </a:p>
          <a:p>
            <a:pPr marL="458787" lvl="1" indent="0">
              <a:buNone/>
            </a:pPr>
            <a:r>
              <a:rPr lang="en-US" dirty="0">
                <a:ea typeface="MS Mincho"/>
                <a:cs typeface="Times New Roman"/>
              </a:rPr>
              <a:t>• </a:t>
            </a:r>
            <a:r>
              <a:rPr lang="en-US" dirty="0" smtClean="0">
                <a:ea typeface="MS Mincho"/>
                <a:cs typeface="Times New Roman"/>
              </a:rPr>
              <a:t>Assign </a:t>
            </a:r>
            <a:r>
              <a:rPr lang="en-US" dirty="0">
                <a:ea typeface="MS Mincho"/>
                <a:cs typeface="Times New Roman"/>
              </a:rPr>
              <a:t>based </a:t>
            </a:r>
            <a:r>
              <a:rPr lang="en-US" dirty="0" smtClean="0">
                <a:ea typeface="MS Mincho"/>
                <a:cs typeface="Times New Roman"/>
              </a:rPr>
              <a:t>on match/fit and/or need </a:t>
            </a:r>
            <a:r>
              <a:rPr lang="en-US" dirty="0">
                <a:ea typeface="MS Mincho"/>
                <a:cs typeface="Times New Roman"/>
              </a:rPr>
              <a:t>for skill development</a:t>
            </a:r>
          </a:p>
          <a:p>
            <a:pPr marL="0" indent="0">
              <a:buNone/>
            </a:pPr>
            <a:r>
              <a:rPr lang="en-US" dirty="0">
                <a:ea typeface="MS Mincho"/>
                <a:cs typeface="Times New Roman"/>
              </a:rPr>
              <a:t>• Monitor, </a:t>
            </a:r>
            <a:r>
              <a:rPr lang="en-US" dirty="0" smtClean="0">
                <a:ea typeface="MS Mincho"/>
                <a:cs typeface="Times New Roman"/>
              </a:rPr>
              <a:t>communicate, </a:t>
            </a:r>
            <a:r>
              <a:rPr lang="en-US" dirty="0">
                <a:ea typeface="MS Mincho"/>
                <a:cs typeface="Times New Roman"/>
              </a:rPr>
              <a:t>clarify </a:t>
            </a:r>
            <a:r>
              <a:rPr lang="en-US" dirty="0" smtClean="0">
                <a:ea typeface="MS Mincho"/>
                <a:cs typeface="Times New Roman"/>
              </a:rPr>
              <a:t>and coach </a:t>
            </a:r>
          </a:p>
          <a:p>
            <a:pPr marL="0" indent="0">
              <a:buNone/>
            </a:pPr>
            <a:r>
              <a:rPr lang="en-US" dirty="0" smtClean="0">
                <a:ea typeface="MS Mincho"/>
                <a:cs typeface="Times New Roman"/>
              </a:rPr>
              <a:t>• </a:t>
            </a:r>
            <a:r>
              <a:rPr lang="en-US" dirty="0">
                <a:ea typeface="MS Mincho"/>
                <a:cs typeface="Times New Roman"/>
              </a:rPr>
              <a:t>Deploy or redeploy people to </a:t>
            </a:r>
            <a:r>
              <a:rPr lang="en-US" dirty="0" smtClean="0">
                <a:ea typeface="MS Mincho"/>
                <a:cs typeface="Times New Roman"/>
              </a:rPr>
              <a:t>new assignments</a:t>
            </a:r>
          </a:p>
        </p:txBody>
      </p:sp>
    </p:spTree>
    <p:extLst>
      <p:ext uri="{BB962C8B-B14F-4D97-AF65-F5344CB8AC3E}">
        <p14:creationId xmlns:p14="http://schemas.microsoft.com/office/powerpoint/2010/main" val="1012707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2</a:t>
            </a:fld>
            <a:endParaRPr lang="en-US" sz="1400">
              <a:latin typeface="Arial" charset="0"/>
            </a:endParaRPr>
          </a:p>
        </p:txBody>
      </p:sp>
      <p:sp>
        <p:nvSpPr>
          <p:cNvPr id="7208" name="Rectangle 40"/>
          <p:cNvSpPr>
            <a:spLocks noGrp="1" noChangeArrowheads="1"/>
          </p:cNvSpPr>
          <p:nvPr>
            <p:ph type="title"/>
          </p:nvPr>
        </p:nvSpPr>
        <p:spPr/>
        <p:txBody>
          <a:bodyPr/>
          <a:lstStyle/>
          <a:p>
            <a:pPr marL="0" indent="0"/>
            <a:endParaRPr lang="en-US" dirty="0"/>
          </a:p>
        </p:txBody>
      </p:sp>
      <p:sp>
        <p:nvSpPr>
          <p:cNvPr id="7209" name="Rectangle 41"/>
          <p:cNvSpPr>
            <a:spLocks noGrp="1" noChangeArrowheads="1"/>
          </p:cNvSpPr>
          <p:nvPr>
            <p:ph type="body" idx="1"/>
          </p:nvPr>
        </p:nvSpPr>
        <p:spPr/>
        <p:txBody>
          <a:bodyPr/>
          <a:lstStyle/>
          <a:p>
            <a:pPr marL="0" indent="0">
              <a:buNone/>
            </a:pPr>
            <a:r>
              <a:rPr lang="en-CA" sz="2000" dirty="0" smtClean="0"/>
              <a:t>The </a:t>
            </a:r>
            <a:r>
              <a:rPr lang="en-CA" sz="2000" dirty="0"/>
              <a:t>unmodified content below was created for the </a:t>
            </a:r>
            <a:r>
              <a:rPr lang="en-CA" sz="2000" i="1" dirty="0"/>
              <a:t>CanMEDS Teaching and Assessment Tools Guide </a:t>
            </a:r>
            <a:r>
              <a:rPr lang="en-CA" sz="2000" dirty="0"/>
              <a:t>by </a:t>
            </a:r>
            <a:r>
              <a:rPr lang="en-CA" sz="2000" dirty="0" smtClean="0"/>
              <a:t>S </a:t>
            </a:r>
            <a:r>
              <a:rPr lang="en-CA" sz="2000" smtClean="0"/>
              <a:t>Glover </a:t>
            </a:r>
            <a:r>
              <a:rPr lang="en-CA" sz="2000" smtClean="0"/>
              <a:t>Takahashi </a:t>
            </a:r>
            <a:r>
              <a:rPr lang="en-CA" sz="2000" dirty="0" smtClean="0"/>
              <a:t>and </a:t>
            </a:r>
            <a:r>
              <a:rPr lang="en-CA" sz="2000" dirty="0"/>
              <a:t>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endParaRPr lang="en-US" sz="2000" dirty="0"/>
          </a:p>
          <a:p>
            <a:pPr marL="0" indent="0">
              <a:buNone/>
            </a:pPr>
            <a:r>
              <a:rPr lang="en-CA" sz="2000" b="1" u="sng" dirty="0"/>
              <a:t>NOTICE:  The content below may have been modified from its original form and may not represent the opinion or views of the Royal College</a:t>
            </a:r>
            <a:r>
              <a:rPr lang="en-CA" sz="2000" b="1" u="sng" dirty="0" smtClean="0"/>
              <a:t>.</a:t>
            </a:r>
            <a:endParaRPr lang="en-US" sz="2000" dirty="0"/>
          </a:p>
        </p:txBody>
      </p:sp>
    </p:spTree>
    <p:extLst>
      <p:ext uri="{BB962C8B-B14F-4D97-AF65-F5344CB8AC3E}">
        <p14:creationId xmlns:p14="http://schemas.microsoft.com/office/powerpoint/2010/main" val="100863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20</a:t>
            </a:fld>
            <a:endParaRPr lang="en-US" sz="1400">
              <a:latin typeface="Arial" charset="0"/>
            </a:endParaRPr>
          </a:p>
        </p:txBody>
      </p:sp>
      <p:sp>
        <p:nvSpPr>
          <p:cNvPr id="7208" name="Rectangle 40"/>
          <p:cNvSpPr>
            <a:spLocks noGrp="1" noChangeArrowheads="1"/>
          </p:cNvSpPr>
          <p:nvPr>
            <p:ph type="title"/>
          </p:nvPr>
        </p:nvSpPr>
        <p:spPr/>
        <p:txBody>
          <a:bodyPr/>
          <a:lstStyle/>
          <a:p>
            <a:pPr marL="0" indent="0"/>
            <a:r>
              <a:rPr lang="en-US" dirty="0"/>
              <a:t>Objectives and agenda</a:t>
            </a:r>
          </a:p>
        </p:txBody>
      </p:sp>
      <p:sp>
        <p:nvSpPr>
          <p:cNvPr id="7209" name="Rectangle 41"/>
          <p:cNvSpPr>
            <a:spLocks noGrp="1" noChangeArrowheads="1"/>
          </p:cNvSpPr>
          <p:nvPr>
            <p:ph type="body" idx="1"/>
          </p:nvPr>
        </p:nvSpPr>
        <p:spPr/>
        <p:txBody>
          <a:bodyPr/>
          <a:lstStyle/>
          <a:p>
            <a:pPr marL="0" indent="0">
              <a:buNone/>
            </a:pPr>
            <a:endParaRPr lang="en-US" dirty="0" smtClean="0"/>
          </a:p>
          <a:p>
            <a:pPr marL="0" indent="0">
              <a:buNone/>
            </a:pPr>
            <a:r>
              <a:rPr lang="en-US" dirty="0" smtClean="0"/>
              <a:t>1.</a:t>
            </a:r>
            <a:r>
              <a:rPr lang="en-US" dirty="0"/>
              <a:t> </a:t>
            </a:r>
            <a:r>
              <a:rPr lang="en-US" dirty="0" smtClean="0"/>
              <a:t>Recognize </a:t>
            </a:r>
            <a:r>
              <a:rPr lang="en-US" dirty="0"/>
              <a:t>the process and content of </a:t>
            </a:r>
            <a:r>
              <a:rPr lang="en-US" dirty="0" smtClean="0"/>
              <a:t/>
            </a:r>
            <a:br>
              <a:rPr lang="en-US" dirty="0" smtClean="0"/>
            </a:br>
            <a:r>
              <a:rPr lang="en-US" dirty="0" smtClean="0"/>
              <a:t>    leadership</a:t>
            </a:r>
            <a:endParaRPr lang="en-US" dirty="0"/>
          </a:p>
          <a:p>
            <a:pPr marL="0" indent="0">
              <a:buNone/>
            </a:pPr>
            <a:r>
              <a:rPr lang="en-US" dirty="0"/>
              <a:t>2. Apply key leadership skills to examples </a:t>
            </a:r>
            <a:r>
              <a:rPr lang="en-US" dirty="0" smtClean="0"/>
              <a:t/>
            </a:r>
            <a:br>
              <a:rPr lang="en-US" dirty="0" smtClean="0"/>
            </a:br>
            <a:r>
              <a:rPr lang="en-US" dirty="0" smtClean="0"/>
              <a:t>    from </a:t>
            </a:r>
            <a:r>
              <a:rPr lang="en-US" dirty="0"/>
              <a:t>everyday practice</a:t>
            </a:r>
          </a:p>
          <a:p>
            <a:pPr marL="0" indent="0">
              <a:buNone/>
            </a:pPr>
            <a:r>
              <a:rPr lang="en-US" dirty="0"/>
              <a:t>3. Develop a personal leadership resource for </a:t>
            </a:r>
            <a:r>
              <a:rPr lang="en-US" dirty="0" smtClean="0"/>
              <a:t/>
            </a:r>
            <a:br>
              <a:rPr lang="en-US" dirty="0" smtClean="0"/>
            </a:br>
            <a:r>
              <a:rPr lang="en-US" dirty="0" smtClean="0"/>
              <a:t>    everyday </a:t>
            </a:r>
            <a:r>
              <a:rPr lang="en-US" dirty="0"/>
              <a:t>practice</a:t>
            </a:r>
          </a:p>
        </p:txBody>
      </p:sp>
    </p:spTree>
    <p:extLst>
      <p:ext uri="{BB962C8B-B14F-4D97-AF65-F5344CB8AC3E}">
        <p14:creationId xmlns:p14="http://schemas.microsoft.com/office/powerpoint/2010/main" val="21639884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838200" y="1524000"/>
            <a:ext cx="7910264" cy="4497288"/>
          </a:xfrm>
        </p:spPr>
        <p:txBody>
          <a:bodyPr/>
          <a:lstStyle/>
          <a:p>
            <a:r>
              <a:rPr lang="en-US" sz="1600" dirty="0" smtClean="0"/>
              <a:t>Dath </a:t>
            </a:r>
            <a:r>
              <a:rPr lang="en-US" sz="1600" dirty="0"/>
              <a:t>D, Chan M-K, Anderson G, Burke A, </a:t>
            </a:r>
            <a:r>
              <a:rPr lang="en-US" sz="1600" dirty="0" err="1"/>
              <a:t>Razack</a:t>
            </a:r>
            <a:r>
              <a:rPr lang="en-US" sz="1600" dirty="0"/>
              <a:t> S, </a:t>
            </a:r>
            <a:r>
              <a:rPr lang="en-US" sz="1600" dirty="0" err="1"/>
              <a:t>Lieff</a:t>
            </a:r>
            <a:r>
              <a:rPr lang="en-US" sz="1600" dirty="0"/>
              <a:t> S, Moineau G, Chiu A, Ellison P. Leader. In: Frank JR, Snell L, </a:t>
            </a:r>
            <a:r>
              <a:rPr lang="en-US" sz="1600" dirty="0" err="1"/>
              <a:t>Sherbino</a:t>
            </a:r>
            <a:r>
              <a:rPr lang="en-US" sz="1600" dirty="0"/>
              <a:t> J, editors. CanMEDS </a:t>
            </a:r>
            <a:r>
              <a:rPr lang="en-US" sz="1600" dirty="0" smtClean="0"/>
              <a:t>2015 Physician </a:t>
            </a:r>
            <a:r>
              <a:rPr lang="en-US" sz="1600" dirty="0"/>
              <a:t>Competency Framework. Ottawa: Royal College of Physicians and Surgeons of </a:t>
            </a:r>
            <a:r>
              <a:rPr lang="en-US" sz="1600" dirty="0" smtClean="0"/>
              <a:t>Canada</a:t>
            </a:r>
            <a:r>
              <a:rPr lang="en-US" sz="1600" dirty="0"/>
              <a:t>; 2015. </a:t>
            </a:r>
            <a:endParaRPr lang="en-US" sz="1600" dirty="0" smtClean="0"/>
          </a:p>
          <a:p>
            <a:r>
              <a:rPr lang="en-US" sz="1600" dirty="0" smtClean="0"/>
              <a:t>http</a:t>
            </a:r>
            <a:r>
              <a:rPr lang="en-US" sz="1600" dirty="0"/>
              <a:t>://www.choosingwiselycanada.org</a:t>
            </a:r>
          </a:p>
          <a:p>
            <a:r>
              <a:rPr lang="en-US" sz="1600" dirty="0" smtClean="0"/>
              <a:t>Stone </a:t>
            </a:r>
            <a:r>
              <a:rPr lang="en-US" sz="1600" dirty="0"/>
              <a:t>D, </a:t>
            </a:r>
            <a:r>
              <a:rPr lang="en-US" sz="1600" dirty="0" err="1"/>
              <a:t>Heen</a:t>
            </a:r>
            <a:r>
              <a:rPr lang="en-US" sz="1600" dirty="0"/>
              <a:t> S. </a:t>
            </a:r>
            <a:r>
              <a:rPr lang="en-US" sz="1600" i="1" dirty="0"/>
              <a:t>Thanks for the Feedback: the science and art of receiving feedback well</a:t>
            </a:r>
            <a:r>
              <a:rPr lang="en-US" sz="1600" dirty="0"/>
              <a:t>. New York: Viking; 2014.</a:t>
            </a:r>
          </a:p>
          <a:p>
            <a:r>
              <a:rPr lang="en-US" sz="1600" i="1" dirty="0" smtClean="0"/>
              <a:t>Six </a:t>
            </a:r>
            <a:r>
              <a:rPr lang="en-US" sz="1600" i="1" dirty="0"/>
              <a:t>Domains of Health Care Quality. </a:t>
            </a:r>
            <a:r>
              <a:rPr lang="en-US" sz="1600" dirty="0"/>
              <a:t>Consumer Assessment of Healthcare Providers and Systems (CAHPS) website. Last retrieved July 3, 2015 from</a:t>
            </a:r>
            <a:r>
              <a:rPr lang="en-US" sz="1600" dirty="0" smtClean="0"/>
              <a:t>: https</a:t>
            </a:r>
            <a:r>
              <a:rPr lang="en-US" sz="1600" dirty="0"/>
              <a:t>://cahps.ahrq.gov/consumer-reporting/talkingquality/create/sixdomains.html.</a:t>
            </a:r>
          </a:p>
          <a:p>
            <a:r>
              <a:rPr lang="en-US" sz="1600" dirty="0" smtClean="0"/>
              <a:t>Langley </a:t>
            </a:r>
            <a:r>
              <a:rPr lang="en-US" sz="1600" dirty="0"/>
              <a:t>GL, Nolan KM, Nolan TW, Norman CL, Provost LP. </a:t>
            </a:r>
            <a:r>
              <a:rPr lang="en-US" sz="1600" i="1" dirty="0"/>
              <a:t>The Improvement Guide: A Practical Approach to Enhancing Organizational Performance </a:t>
            </a:r>
            <a:r>
              <a:rPr lang="en-US" sz="1600" dirty="0"/>
              <a:t>2nd Ed</a:t>
            </a:r>
            <a:r>
              <a:rPr lang="en-US" sz="1600" dirty="0" smtClean="0"/>
              <a:t>. </a:t>
            </a:r>
            <a:r>
              <a:rPr lang="en-US" sz="1600" dirty="0" err="1" smtClean="0"/>
              <a:t>Jossey</a:t>
            </a:r>
            <a:r>
              <a:rPr lang="en-US" sz="1600" dirty="0" smtClean="0"/>
              <a:t> </a:t>
            </a:r>
            <a:r>
              <a:rPr lang="en-US" sz="1600" dirty="0"/>
              <a:t>Bass, San Francisco 2009. See more at (last retrieved July 3, 2015): </a:t>
            </a:r>
            <a:r>
              <a:rPr lang="en-US" sz="1600" dirty="0">
                <a:hlinkClick r:id="rId3"/>
              </a:rPr>
              <a:t>http://www.institute.nhs.uk/quality and </a:t>
            </a:r>
            <a:r>
              <a:rPr lang="en-US" sz="1600" dirty="0" smtClean="0">
                <a:hlinkClick r:id="rId3"/>
              </a:rPr>
              <a:t>service </a:t>
            </a:r>
            <a:r>
              <a:rPr lang="en-US" sz="1600" dirty="0" err="1" smtClean="0">
                <a:hlinkClick r:id="rId3"/>
              </a:rPr>
              <a:t>improvement_tools</a:t>
            </a:r>
            <a:r>
              <a:rPr lang="en-US" sz="1600" dirty="0" smtClean="0">
                <a:hlinkClick r:id="rId3"/>
              </a:rPr>
              <a:t>/</a:t>
            </a:r>
            <a:r>
              <a:rPr lang="en-US" sz="1600" dirty="0" err="1" smtClean="0">
                <a:hlinkClick r:id="rId3"/>
              </a:rPr>
              <a:t>quality_and_service_improvement_tools</a:t>
            </a:r>
            <a:r>
              <a:rPr lang="en-US" sz="1600" dirty="0" smtClean="0">
                <a:hlinkClick r:id="rId3"/>
              </a:rPr>
              <a:t>/plan_do_study_act.html</a:t>
            </a:r>
            <a:r>
              <a:rPr lang="en-US" sz="1600" dirty="0" smtClean="0"/>
              <a:t>.</a:t>
            </a:r>
          </a:p>
        </p:txBody>
      </p:sp>
      <p:sp>
        <p:nvSpPr>
          <p:cNvPr id="4" name="Slide Number Placeholder 3"/>
          <p:cNvSpPr>
            <a:spLocks noGrp="1"/>
          </p:cNvSpPr>
          <p:nvPr>
            <p:ph type="sldNum" sz="quarter" idx="10"/>
          </p:nvPr>
        </p:nvSpPr>
        <p:spPr/>
        <p:txBody>
          <a:bodyPr/>
          <a:lstStyle/>
          <a:p>
            <a:fld id="{8E1C09A0-21D7-FE41-87AE-5D52617F0A43}" type="slidenum">
              <a:rPr lang="en-US" smtClean="0"/>
              <a:pPr/>
              <a:t>21</a:t>
            </a:fld>
            <a:endParaRPr lang="en-US" sz="1400">
              <a:latin typeface="Arial" charset="0"/>
            </a:endParaRPr>
          </a:p>
        </p:txBody>
      </p:sp>
    </p:spTree>
    <p:extLst>
      <p:ext uri="{BB962C8B-B14F-4D97-AF65-F5344CB8AC3E}">
        <p14:creationId xmlns:p14="http://schemas.microsoft.com/office/powerpoint/2010/main" val="3931496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000" dirty="0" smtClean="0"/>
          </a:p>
          <a:p>
            <a:pPr marL="0" indent="0" algn="ctr">
              <a:buNone/>
            </a:pPr>
            <a:endParaRPr lang="en-US" sz="4000" dirty="0"/>
          </a:p>
          <a:p>
            <a:pPr marL="0" indent="0" algn="ctr">
              <a:buNone/>
            </a:pPr>
            <a:r>
              <a:rPr lang="en-US" sz="4000" dirty="0" smtClean="0"/>
              <a:t>Other Slides</a:t>
            </a:r>
            <a:endParaRPr lang="en-US" sz="4000" dirty="0"/>
          </a:p>
        </p:txBody>
      </p:sp>
      <p:sp>
        <p:nvSpPr>
          <p:cNvPr id="4" name="Slide Number Placeholder 3"/>
          <p:cNvSpPr>
            <a:spLocks noGrp="1"/>
          </p:cNvSpPr>
          <p:nvPr>
            <p:ph type="sldNum" sz="quarter" idx="10"/>
          </p:nvPr>
        </p:nvSpPr>
        <p:spPr/>
        <p:txBody>
          <a:bodyPr/>
          <a:lstStyle/>
          <a:p>
            <a:fld id="{8E1C09A0-21D7-FE41-87AE-5D52617F0A43}" type="slidenum">
              <a:rPr lang="en-US" smtClean="0"/>
              <a:pPr/>
              <a:t>22</a:t>
            </a:fld>
            <a:endParaRPr lang="en-US" sz="1400">
              <a:latin typeface="Arial" charset="0"/>
            </a:endParaRPr>
          </a:p>
        </p:txBody>
      </p:sp>
    </p:spTree>
    <p:extLst>
      <p:ext uri="{BB962C8B-B14F-4D97-AF65-F5344CB8AC3E}">
        <p14:creationId xmlns:p14="http://schemas.microsoft.com/office/powerpoint/2010/main" val="1490135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23</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Leader </a:t>
            </a:r>
            <a:r>
              <a:rPr lang="en-US" dirty="0"/>
              <a:t>Key Competencies</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dirty="0" smtClean="0"/>
              <a:t>Physicians </a:t>
            </a:r>
            <a:r>
              <a:rPr lang="en-US" dirty="0"/>
              <a:t>are able to:</a:t>
            </a:r>
          </a:p>
          <a:p>
            <a:pPr marL="0" indent="0">
              <a:buNone/>
            </a:pPr>
            <a:r>
              <a:rPr lang="en-US" dirty="0" smtClean="0"/>
              <a:t>1</a:t>
            </a:r>
            <a:r>
              <a:rPr lang="en-US" dirty="0"/>
              <a:t>. Contribute to the improvement of health </a:t>
            </a:r>
            <a:r>
              <a:rPr lang="en-US" dirty="0" smtClean="0"/>
              <a:t/>
            </a:r>
            <a:br>
              <a:rPr lang="en-US" dirty="0" smtClean="0"/>
            </a:br>
            <a:r>
              <a:rPr lang="en-US" dirty="0" smtClean="0"/>
              <a:t>    care </a:t>
            </a:r>
            <a:r>
              <a:rPr lang="en-US" dirty="0"/>
              <a:t>delivery in teams</a:t>
            </a:r>
            <a:r>
              <a:rPr lang="en-US" dirty="0" smtClean="0"/>
              <a:t>, organizations</a:t>
            </a:r>
            <a:r>
              <a:rPr lang="en-US" dirty="0"/>
              <a:t>, and </a:t>
            </a:r>
            <a:r>
              <a:rPr lang="en-US" dirty="0" smtClean="0"/>
              <a:t/>
            </a:r>
            <a:br>
              <a:rPr lang="en-US" dirty="0" smtClean="0"/>
            </a:br>
            <a:r>
              <a:rPr lang="en-US" dirty="0" smtClean="0"/>
              <a:t>    systems</a:t>
            </a:r>
            <a:endParaRPr lang="en-US" dirty="0"/>
          </a:p>
          <a:p>
            <a:pPr marL="0" indent="0">
              <a:buNone/>
            </a:pPr>
            <a:r>
              <a:rPr lang="en-US" dirty="0"/>
              <a:t>2. Engage in the stewardship of health care </a:t>
            </a:r>
            <a:r>
              <a:rPr lang="en-US" dirty="0" smtClean="0"/>
              <a:t/>
            </a:r>
            <a:br>
              <a:rPr lang="en-US" dirty="0" smtClean="0"/>
            </a:br>
            <a:r>
              <a:rPr lang="en-US" dirty="0" smtClean="0"/>
              <a:t>    resources</a:t>
            </a:r>
            <a:endParaRPr lang="en-US" dirty="0"/>
          </a:p>
          <a:p>
            <a:pPr marL="0" indent="0">
              <a:buNone/>
            </a:pPr>
            <a:r>
              <a:rPr lang="en-US" dirty="0"/>
              <a:t>3. Demonstrate leadership in professional </a:t>
            </a:r>
            <a:r>
              <a:rPr lang="en-US" dirty="0" smtClean="0"/>
              <a:t/>
            </a:r>
            <a:br>
              <a:rPr lang="en-US" dirty="0" smtClean="0"/>
            </a:br>
            <a:r>
              <a:rPr lang="en-US" dirty="0" smtClean="0"/>
              <a:t>    practice</a:t>
            </a:r>
            <a:endParaRPr lang="en-US" dirty="0"/>
          </a:p>
          <a:p>
            <a:pPr marL="0" indent="0">
              <a:buNone/>
            </a:pPr>
            <a:r>
              <a:rPr lang="en-US" dirty="0"/>
              <a:t>4. Manage career planning, finances, and </a:t>
            </a:r>
            <a:r>
              <a:rPr lang="en-US" dirty="0" smtClean="0"/>
              <a:t/>
            </a:r>
            <a:br>
              <a:rPr lang="en-US" dirty="0" smtClean="0"/>
            </a:br>
            <a:r>
              <a:rPr lang="en-US" dirty="0" smtClean="0"/>
              <a:t>    health </a:t>
            </a:r>
            <a:r>
              <a:rPr lang="en-US" dirty="0"/>
              <a:t>human resources in </a:t>
            </a:r>
            <a:r>
              <a:rPr lang="en-US" dirty="0" smtClean="0"/>
              <a:t>a practice</a:t>
            </a:r>
            <a:endParaRPr lang="en-US" dirty="0"/>
          </a:p>
        </p:txBody>
      </p:sp>
    </p:spTree>
    <p:extLst>
      <p:ext uri="{BB962C8B-B14F-4D97-AF65-F5344CB8AC3E}">
        <p14:creationId xmlns:p14="http://schemas.microsoft.com/office/powerpoint/2010/main" val="434019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24</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Leader </a:t>
            </a:r>
            <a:r>
              <a:rPr lang="en-US" dirty="0"/>
              <a:t>Key Competency 1</a:t>
            </a:r>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2000" dirty="0" smtClean="0"/>
              <a:t>Physicians </a:t>
            </a:r>
            <a:r>
              <a:rPr lang="en-US" sz="2000" dirty="0"/>
              <a:t>are able to:</a:t>
            </a:r>
          </a:p>
          <a:p>
            <a:pPr marL="0" indent="0">
              <a:buNone/>
            </a:pPr>
            <a:r>
              <a:rPr lang="en-US" sz="2000" dirty="0" smtClean="0"/>
              <a:t>1</a:t>
            </a:r>
            <a:r>
              <a:rPr lang="en-US" sz="2000" dirty="0"/>
              <a:t>. Contribute to the improvement of health care delivery in </a:t>
            </a:r>
            <a:r>
              <a:rPr lang="en-US" sz="2000" dirty="0" smtClean="0"/>
              <a:t/>
            </a:r>
            <a:br>
              <a:rPr lang="en-US" sz="2000" dirty="0" smtClean="0"/>
            </a:br>
            <a:r>
              <a:rPr lang="en-US" sz="2000" dirty="0" smtClean="0"/>
              <a:t>    teams, organizations</a:t>
            </a:r>
            <a:r>
              <a:rPr lang="en-US" sz="2000" dirty="0"/>
              <a:t>, and systems</a:t>
            </a:r>
          </a:p>
          <a:p>
            <a:pPr marL="0" indent="0">
              <a:buNone/>
            </a:pPr>
            <a:r>
              <a:rPr lang="en-US" sz="2000" dirty="0" smtClean="0"/>
              <a:t>	1.1 </a:t>
            </a:r>
            <a:r>
              <a:rPr lang="en-US" sz="2000" dirty="0"/>
              <a:t>Apply the science of quality improvement to </a:t>
            </a:r>
            <a:r>
              <a:rPr lang="en-US" sz="2000" dirty="0" smtClean="0"/>
              <a:t>	</a:t>
            </a:r>
            <a:br>
              <a:rPr lang="en-US" sz="2000" dirty="0" smtClean="0"/>
            </a:br>
            <a:r>
              <a:rPr lang="en-US" sz="2000" dirty="0" smtClean="0"/>
              <a:t>  	      contribute </a:t>
            </a:r>
            <a:r>
              <a:rPr lang="en-US" sz="2000" dirty="0"/>
              <a:t>to </a:t>
            </a:r>
            <a:r>
              <a:rPr lang="en-US" sz="2000" dirty="0" smtClean="0"/>
              <a:t>improving systems </a:t>
            </a:r>
            <a:r>
              <a:rPr lang="en-US" sz="2000" dirty="0"/>
              <a:t>of patient care</a:t>
            </a:r>
          </a:p>
          <a:p>
            <a:pPr marL="0" indent="0">
              <a:buNone/>
            </a:pPr>
            <a:r>
              <a:rPr lang="en-US" sz="2000" dirty="0" smtClean="0"/>
              <a:t>	1.2 </a:t>
            </a:r>
            <a:r>
              <a:rPr lang="en-US" sz="2000" dirty="0"/>
              <a:t>Contribute to a culture that promotes patient </a:t>
            </a:r>
            <a:r>
              <a:rPr lang="en-US" sz="2000" dirty="0" smtClean="0"/>
              <a:t/>
            </a:r>
            <a:br>
              <a:rPr lang="en-US" sz="2000" dirty="0" smtClean="0"/>
            </a:br>
            <a:r>
              <a:rPr lang="en-US" sz="2000" dirty="0" smtClean="0"/>
              <a:t> 	      safety</a:t>
            </a:r>
            <a:endParaRPr lang="en-US" sz="2000" dirty="0"/>
          </a:p>
          <a:p>
            <a:pPr marL="0" indent="0">
              <a:buNone/>
            </a:pPr>
            <a:r>
              <a:rPr lang="en-US" sz="2000" dirty="0"/>
              <a:t>	</a:t>
            </a:r>
            <a:r>
              <a:rPr lang="en-US" sz="2000" dirty="0" smtClean="0"/>
              <a:t>1.3 </a:t>
            </a:r>
            <a:r>
              <a:rPr lang="en-US" sz="2000" dirty="0"/>
              <a:t>Analyze patient safety incidents to enhance </a:t>
            </a:r>
            <a:r>
              <a:rPr lang="en-US" sz="2000" dirty="0" smtClean="0"/>
              <a:t/>
            </a:r>
            <a:br>
              <a:rPr lang="en-US" sz="2000" dirty="0" smtClean="0"/>
            </a:br>
            <a:r>
              <a:rPr lang="en-US" sz="2000" dirty="0" smtClean="0"/>
              <a:t>	      systems </a:t>
            </a:r>
            <a:r>
              <a:rPr lang="en-US" sz="2000" dirty="0"/>
              <a:t>of care</a:t>
            </a:r>
          </a:p>
          <a:p>
            <a:pPr marL="0" indent="0">
              <a:buNone/>
            </a:pPr>
            <a:r>
              <a:rPr lang="en-US" sz="2000" dirty="0" smtClean="0"/>
              <a:t>	1.4 </a:t>
            </a:r>
            <a:r>
              <a:rPr lang="en-US" sz="2000" dirty="0"/>
              <a:t>Use health informatics to improve the quality of </a:t>
            </a:r>
            <a:r>
              <a:rPr lang="en-US" sz="2000" dirty="0" smtClean="0"/>
              <a:t/>
            </a:r>
            <a:br>
              <a:rPr lang="en-US" sz="2000" dirty="0" smtClean="0"/>
            </a:br>
            <a:r>
              <a:rPr lang="en-US" sz="2000" dirty="0" smtClean="0"/>
              <a:t>	      patient </a:t>
            </a:r>
            <a:r>
              <a:rPr lang="en-US" sz="2000" dirty="0"/>
              <a:t>care </a:t>
            </a:r>
            <a:r>
              <a:rPr lang="en-US" sz="2000" dirty="0" smtClean="0"/>
              <a:t>and optimize </a:t>
            </a:r>
            <a:r>
              <a:rPr lang="en-US" sz="2000" dirty="0"/>
              <a:t>patient safety</a:t>
            </a:r>
          </a:p>
        </p:txBody>
      </p:sp>
    </p:spTree>
    <p:extLst>
      <p:ext uri="{BB962C8B-B14F-4D97-AF65-F5344CB8AC3E}">
        <p14:creationId xmlns:p14="http://schemas.microsoft.com/office/powerpoint/2010/main" val="28004862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25</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Leader Key </a:t>
            </a:r>
            <a:r>
              <a:rPr lang="en-US" dirty="0"/>
              <a:t>Competency </a:t>
            </a:r>
            <a:r>
              <a:rPr lang="en-US" dirty="0" smtClean="0"/>
              <a:t>2</a:t>
            </a:r>
            <a:endParaRPr lang="en-US" dirty="0"/>
          </a:p>
        </p:txBody>
      </p:sp>
      <p:sp>
        <p:nvSpPr>
          <p:cNvPr id="20486" name="Rectangle 6"/>
          <p:cNvSpPr>
            <a:spLocks noGrp="1" noChangeArrowheads="1"/>
          </p:cNvSpPr>
          <p:nvPr>
            <p:ph type="body" idx="1"/>
          </p:nvPr>
        </p:nvSpPr>
        <p:spPr>
          <a:xfrm>
            <a:off x="683568" y="1916832"/>
            <a:ext cx="7539186" cy="4530824"/>
          </a:xfrm>
        </p:spPr>
        <p:txBody>
          <a:bodyPr/>
          <a:lstStyle/>
          <a:p>
            <a:pPr marL="0" indent="0">
              <a:buNone/>
            </a:pPr>
            <a:r>
              <a:rPr lang="en-US" sz="2000" dirty="0" smtClean="0"/>
              <a:t>Physicians </a:t>
            </a:r>
            <a:r>
              <a:rPr lang="en-US" sz="2000" dirty="0"/>
              <a:t>are able to:</a:t>
            </a:r>
          </a:p>
          <a:p>
            <a:pPr marL="0" indent="0">
              <a:buNone/>
            </a:pPr>
            <a:r>
              <a:rPr lang="en-US" sz="2000" dirty="0" smtClean="0"/>
              <a:t>2</a:t>
            </a:r>
            <a:r>
              <a:rPr lang="en-US" sz="2000" dirty="0"/>
              <a:t>. Engage in the stewardship of health care resources</a:t>
            </a:r>
          </a:p>
          <a:p>
            <a:pPr marL="0" indent="0">
              <a:buNone/>
            </a:pPr>
            <a:r>
              <a:rPr lang="en-US" sz="2000" dirty="0" smtClean="0"/>
              <a:t>	2.1 </a:t>
            </a:r>
            <a:r>
              <a:rPr lang="en-US" sz="2000" dirty="0"/>
              <a:t>Allocate health care resources for optimal </a:t>
            </a:r>
            <a:r>
              <a:rPr lang="en-US" sz="2000" dirty="0" smtClean="0"/>
              <a:t/>
            </a:r>
            <a:br>
              <a:rPr lang="en-US" sz="2000" dirty="0" smtClean="0"/>
            </a:br>
            <a:r>
              <a:rPr lang="en-US" sz="2000" dirty="0" smtClean="0"/>
              <a:t>	      patient </a:t>
            </a:r>
            <a:r>
              <a:rPr lang="en-US" sz="2000" dirty="0"/>
              <a:t>care</a:t>
            </a:r>
          </a:p>
          <a:p>
            <a:pPr marL="0" indent="0">
              <a:buNone/>
            </a:pPr>
            <a:r>
              <a:rPr lang="en-US" sz="2000" dirty="0" smtClean="0"/>
              <a:t>	2.2 </a:t>
            </a:r>
            <a:r>
              <a:rPr lang="en-US" sz="2000" dirty="0"/>
              <a:t>Apply evidence and management processes to </a:t>
            </a:r>
            <a:r>
              <a:rPr lang="en-US" sz="2000" dirty="0" smtClean="0"/>
              <a:t/>
            </a:r>
            <a:br>
              <a:rPr lang="en-US" sz="2000" dirty="0" smtClean="0"/>
            </a:br>
            <a:r>
              <a:rPr lang="en-US" sz="2000" dirty="0" smtClean="0"/>
              <a:t> 	      achieve cost appropriate care</a:t>
            </a:r>
            <a:endParaRPr lang="en-US" sz="2000" dirty="0"/>
          </a:p>
        </p:txBody>
      </p:sp>
    </p:spTree>
    <p:extLst>
      <p:ext uri="{BB962C8B-B14F-4D97-AF65-F5344CB8AC3E}">
        <p14:creationId xmlns:p14="http://schemas.microsoft.com/office/powerpoint/2010/main" val="37210394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26</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Leader Key </a:t>
            </a:r>
            <a:r>
              <a:rPr lang="en-US" dirty="0"/>
              <a:t>Competency </a:t>
            </a:r>
            <a:r>
              <a:rPr lang="en-US" dirty="0" smtClean="0"/>
              <a:t>3</a:t>
            </a:r>
            <a:endParaRPr lang="en-US" dirty="0"/>
          </a:p>
        </p:txBody>
      </p:sp>
      <p:sp>
        <p:nvSpPr>
          <p:cNvPr id="20486" name="Rectangle 6"/>
          <p:cNvSpPr>
            <a:spLocks noGrp="1" noChangeArrowheads="1"/>
          </p:cNvSpPr>
          <p:nvPr>
            <p:ph type="body" idx="1"/>
          </p:nvPr>
        </p:nvSpPr>
        <p:spPr>
          <a:xfrm>
            <a:off x="683568" y="1916832"/>
            <a:ext cx="7539186" cy="4530824"/>
          </a:xfrm>
        </p:spPr>
        <p:txBody>
          <a:bodyPr/>
          <a:lstStyle/>
          <a:p>
            <a:pPr marL="0" indent="0">
              <a:buNone/>
            </a:pPr>
            <a:r>
              <a:rPr lang="en-US" sz="2000" dirty="0" smtClean="0"/>
              <a:t>Physicians </a:t>
            </a:r>
            <a:r>
              <a:rPr lang="en-US" sz="2000" dirty="0"/>
              <a:t>are able to:</a:t>
            </a:r>
          </a:p>
          <a:p>
            <a:pPr marL="0" indent="0">
              <a:buNone/>
            </a:pPr>
            <a:r>
              <a:rPr lang="en-US" sz="2000" dirty="0" smtClean="0"/>
              <a:t>3</a:t>
            </a:r>
            <a:r>
              <a:rPr lang="en-US" sz="2000" dirty="0"/>
              <a:t>. Demonstrate leadership in professional practice</a:t>
            </a:r>
          </a:p>
          <a:p>
            <a:pPr marL="0" indent="0">
              <a:buNone/>
            </a:pPr>
            <a:r>
              <a:rPr lang="en-US" sz="2000" dirty="0" smtClean="0"/>
              <a:t>	3.1 </a:t>
            </a:r>
            <a:r>
              <a:rPr lang="en-US" sz="2000" dirty="0"/>
              <a:t>Demonstrate leadership skills to enhance </a:t>
            </a:r>
            <a:r>
              <a:rPr lang="en-US" sz="2000" dirty="0" smtClean="0"/>
              <a:t/>
            </a:r>
            <a:br>
              <a:rPr lang="en-US" sz="2000" dirty="0" smtClean="0"/>
            </a:br>
            <a:r>
              <a:rPr lang="en-US" sz="2000" dirty="0" smtClean="0"/>
              <a:t>	      health </a:t>
            </a:r>
            <a:r>
              <a:rPr lang="en-US" sz="2000" dirty="0"/>
              <a:t>care</a:t>
            </a:r>
          </a:p>
          <a:p>
            <a:pPr marL="0" indent="0">
              <a:buNone/>
            </a:pPr>
            <a:r>
              <a:rPr lang="en-US" sz="2000" dirty="0" smtClean="0"/>
              <a:t>	3.2 </a:t>
            </a:r>
            <a:r>
              <a:rPr lang="en-US" sz="2000" dirty="0"/>
              <a:t>Facilitate change in health care to enhance </a:t>
            </a:r>
            <a:r>
              <a:rPr lang="en-US" sz="2000" dirty="0" smtClean="0"/>
              <a:t/>
            </a:r>
            <a:br>
              <a:rPr lang="en-US" sz="2000" dirty="0" smtClean="0"/>
            </a:br>
            <a:r>
              <a:rPr lang="en-US" sz="2000" dirty="0" smtClean="0"/>
              <a:t>	      services </a:t>
            </a:r>
            <a:r>
              <a:rPr lang="en-US" sz="2000" dirty="0"/>
              <a:t>and outcomes</a:t>
            </a:r>
          </a:p>
        </p:txBody>
      </p:sp>
    </p:spTree>
    <p:extLst>
      <p:ext uri="{BB962C8B-B14F-4D97-AF65-F5344CB8AC3E}">
        <p14:creationId xmlns:p14="http://schemas.microsoft.com/office/powerpoint/2010/main" val="19873665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27</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Leader </a:t>
            </a:r>
            <a:r>
              <a:rPr lang="en-US" dirty="0"/>
              <a:t>Key Competency </a:t>
            </a:r>
            <a:r>
              <a:rPr lang="en-US" dirty="0" smtClean="0"/>
              <a:t>4</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sz="2000" dirty="0" smtClean="0"/>
              <a:t>Physicians </a:t>
            </a:r>
            <a:r>
              <a:rPr lang="en-US" sz="2000" dirty="0"/>
              <a:t>are able to:</a:t>
            </a:r>
          </a:p>
          <a:p>
            <a:pPr marL="0" indent="0">
              <a:buNone/>
            </a:pPr>
            <a:r>
              <a:rPr lang="en-US" sz="2000" dirty="0" smtClean="0"/>
              <a:t>4</a:t>
            </a:r>
            <a:r>
              <a:rPr lang="en-US" sz="2000" dirty="0"/>
              <a:t>. Manage career planning, finances, and health human </a:t>
            </a:r>
            <a:r>
              <a:rPr lang="en-US" sz="2000" dirty="0" smtClean="0"/>
              <a:t/>
            </a:r>
            <a:br>
              <a:rPr lang="en-US" sz="2000" dirty="0" smtClean="0"/>
            </a:br>
            <a:r>
              <a:rPr lang="en-US" sz="2000" dirty="0" smtClean="0"/>
              <a:t>    resources </a:t>
            </a:r>
            <a:r>
              <a:rPr lang="en-US" sz="2000" dirty="0"/>
              <a:t>in </a:t>
            </a:r>
            <a:r>
              <a:rPr lang="en-US" sz="2000" dirty="0" smtClean="0"/>
              <a:t>a practice</a:t>
            </a:r>
            <a:endParaRPr lang="en-US" sz="2000" dirty="0"/>
          </a:p>
          <a:p>
            <a:pPr marL="0" indent="0">
              <a:buNone/>
            </a:pPr>
            <a:r>
              <a:rPr lang="en-US" sz="2000" dirty="0" smtClean="0"/>
              <a:t>	4.1 </a:t>
            </a:r>
            <a:r>
              <a:rPr lang="en-US" sz="2000" dirty="0"/>
              <a:t>Set priorities and manage time to integrate </a:t>
            </a:r>
            <a:r>
              <a:rPr lang="en-US" sz="2000" dirty="0" smtClean="0"/>
              <a:t/>
            </a:r>
            <a:br>
              <a:rPr lang="en-US" sz="2000" dirty="0" smtClean="0"/>
            </a:br>
            <a:r>
              <a:rPr lang="en-US" sz="2000" dirty="0" smtClean="0"/>
              <a:t>	      practice </a:t>
            </a:r>
            <a:r>
              <a:rPr lang="en-US" sz="2000" dirty="0"/>
              <a:t>and personal life</a:t>
            </a:r>
          </a:p>
          <a:p>
            <a:pPr marL="0" indent="0">
              <a:buNone/>
            </a:pPr>
            <a:r>
              <a:rPr lang="en-US" sz="2000" dirty="0" smtClean="0"/>
              <a:t>	4.2 </a:t>
            </a:r>
            <a:r>
              <a:rPr lang="en-US" sz="2000" dirty="0"/>
              <a:t>Manage a career and a practice</a:t>
            </a:r>
          </a:p>
          <a:p>
            <a:pPr marL="0" indent="0">
              <a:buNone/>
            </a:pPr>
            <a:r>
              <a:rPr lang="en-US" sz="2000" dirty="0" smtClean="0"/>
              <a:t>	4.3 </a:t>
            </a:r>
            <a:r>
              <a:rPr lang="en-US" sz="2000" dirty="0"/>
              <a:t>Implement processes to ensure personal </a:t>
            </a:r>
            <a:r>
              <a:rPr lang="en-US" sz="2000" dirty="0" smtClean="0"/>
              <a:t>	  </a:t>
            </a:r>
            <a:br>
              <a:rPr lang="en-US" sz="2000" dirty="0" smtClean="0"/>
            </a:br>
            <a:r>
              <a:rPr lang="en-US" sz="2000" dirty="0" smtClean="0"/>
              <a:t>	      practice </a:t>
            </a:r>
            <a:r>
              <a:rPr lang="en-US" sz="2000" dirty="0"/>
              <a:t>improvement</a:t>
            </a:r>
          </a:p>
        </p:txBody>
      </p:sp>
    </p:spTree>
    <p:extLst>
      <p:ext uri="{BB962C8B-B14F-4D97-AF65-F5344CB8AC3E}">
        <p14:creationId xmlns:p14="http://schemas.microsoft.com/office/powerpoint/2010/main" val="28227948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28</a:t>
            </a:fld>
            <a:endParaRPr lang="en-US" sz="1400">
              <a:latin typeface="Arial" charset="0"/>
            </a:endParaRPr>
          </a:p>
        </p:txBody>
      </p:sp>
      <p:sp>
        <p:nvSpPr>
          <p:cNvPr id="20485" name="Rectangle 5"/>
          <p:cNvSpPr>
            <a:spLocks noGrp="1" noChangeArrowheads="1"/>
          </p:cNvSpPr>
          <p:nvPr>
            <p:ph type="title"/>
          </p:nvPr>
        </p:nvSpPr>
        <p:spPr>
          <a:xfrm>
            <a:off x="3707904" y="160338"/>
            <a:ext cx="5256584" cy="914400"/>
          </a:xfrm>
        </p:spPr>
        <p:txBody>
          <a:bodyPr/>
          <a:lstStyle/>
          <a:p>
            <a:r>
              <a:rPr lang="en-US" dirty="0"/>
              <a:t>Effective leaders: Have courage and take responsibility for </a:t>
            </a:r>
            <a:r>
              <a:rPr lang="en-US" dirty="0" smtClean="0"/>
              <a:t>errors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sz="2000" b="1" dirty="0" smtClean="0"/>
              <a:t>Three </a:t>
            </a:r>
            <a:r>
              <a:rPr lang="en-US" sz="2000" b="1" dirty="0"/>
              <a:t>Rules of apologies:</a:t>
            </a:r>
          </a:p>
          <a:p>
            <a:pPr marL="0" indent="0">
              <a:buNone/>
            </a:pPr>
            <a:r>
              <a:rPr lang="en-US" sz="2000" dirty="0" smtClean="0"/>
              <a:t>	1</a:t>
            </a:r>
            <a:r>
              <a:rPr lang="en-US" sz="2000" dirty="0"/>
              <a:t>. Be honest and authentic</a:t>
            </a:r>
          </a:p>
          <a:p>
            <a:pPr marL="0" indent="0">
              <a:buNone/>
            </a:pPr>
            <a:r>
              <a:rPr lang="en-US" sz="2000" dirty="0" smtClean="0"/>
              <a:t>	2</a:t>
            </a:r>
            <a:r>
              <a:rPr lang="en-US" sz="2000" dirty="0"/>
              <a:t>. Do not explain</a:t>
            </a:r>
          </a:p>
          <a:p>
            <a:pPr marL="0" indent="0">
              <a:buNone/>
            </a:pPr>
            <a:r>
              <a:rPr lang="en-US" sz="2000" dirty="0" smtClean="0"/>
              <a:t>	3</a:t>
            </a:r>
            <a:r>
              <a:rPr lang="en-US" sz="2000" dirty="0"/>
              <a:t>. Do not use the word “but”</a:t>
            </a:r>
          </a:p>
          <a:p>
            <a:pPr marL="0" indent="0">
              <a:buNone/>
            </a:pPr>
            <a:r>
              <a:rPr lang="en-US" sz="2000" b="1" dirty="0"/>
              <a:t>Steps to an effective apology:</a:t>
            </a:r>
          </a:p>
          <a:p>
            <a:pPr marL="0" indent="0">
              <a:buNone/>
            </a:pPr>
            <a:r>
              <a:rPr lang="en-US" sz="2000" dirty="0" smtClean="0"/>
              <a:t>	1</a:t>
            </a:r>
            <a:r>
              <a:rPr lang="en-US" sz="2000" dirty="0"/>
              <a:t>. Express remorse: “I am sorry.”</a:t>
            </a:r>
          </a:p>
          <a:p>
            <a:pPr marL="0" indent="0">
              <a:buNone/>
            </a:pPr>
            <a:r>
              <a:rPr lang="en-US" sz="2000" dirty="0" smtClean="0"/>
              <a:t>	2</a:t>
            </a:r>
            <a:r>
              <a:rPr lang="en-US" sz="2000" dirty="0"/>
              <a:t>. Take responsibility for actions or </a:t>
            </a:r>
            <a:r>
              <a:rPr lang="en-US" sz="2000" dirty="0" err="1"/>
              <a:t>behaviour</a:t>
            </a:r>
            <a:r>
              <a:rPr lang="en-US" sz="2000" dirty="0"/>
              <a:t>.</a:t>
            </a:r>
          </a:p>
          <a:p>
            <a:pPr marL="0" indent="0">
              <a:buNone/>
            </a:pPr>
            <a:r>
              <a:rPr lang="en-US" sz="2000" dirty="0" smtClean="0"/>
              <a:t>	3</a:t>
            </a:r>
            <a:r>
              <a:rPr lang="en-US" sz="2000" dirty="0"/>
              <a:t>. Make amends for your actions to make the </a:t>
            </a:r>
            <a:r>
              <a:rPr lang="en-US" sz="2000" dirty="0" smtClean="0"/>
              <a:t>	</a:t>
            </a:r>
            <a:br>
              <a:rPr lang="en-US" sz="2000" dirty="0" smtClean="0"/>
            </a:br>
            <a:r>
              <a:rPr lang="en-US" sz="2000" dirty="0" smtClean="0"/>
              <a:t>	    situation </a:t>
            </a:r>
            <a:r>
              <a:rPr lang="en-US" sz="2000" dirty="0"/>
              <a:t>right </a:t>
            </a:r>
            <a:r>
              <a:rPr lang="en-US" sz="2000" dirty="0" smtClean="0"/>
              <a:t>where appropriate </a:t>
            </a:r>
            <a:r>
              <a:rPr lang="en-US" sz="2000" dirty="0"/>
              <a:t>and within </a:t>
            </a:r>
            <a:r>
              <a:rPr lang="en-US" sz="2000" dirty="0" smtClean="0"/>
              <a:t>	</a:t>
            </a:r>
            <a:br>
              <a:rPr lang="en-US" sz="2000" dirty="0" smtClean="0"/>
            </a:br>
            <a:r>
              <a:rPr lang="en-US" sz="2000" dirty="0" smtClean="0"/>
              <a:t> 	    your </a:t>
            </a:r>
            <a:r>
              <a:rPr lang="en-US" sz="2000" dirty="0"/>
              <a:t>authority.</a:t>
            </a:r>
          </a:p>
          <a:p>
            <a:pPr marL="0" indent="0">
              <a:buNone/>
            </a:pPr>
            <a:r>
              <a:rPr lang="en-US" sz="2000" dirty="0" smtClean="0"/>
              <a:t>	4</a:t>
            </a:r>
            <a:r>
              <a:rPr lang="en-US" sz="2000" dirty="0"/>
              <a:t>. Rebuild trust. Repair the relationship</a:t>
            </a:r>
            <a:r>
              <a:rPr lang="en-US" sz="2000" dirty="0" smtClean="0"/>
              <a:t>.</a:t>
            </a:r>
            <a:endParaRPr lang="en-US" sz="2000" dirty="0"/>
          </a:p>
        </p:txBody>
      </p:sp>
    </p:spTree>
    <p:extLst>
      <p:ext uri="{BB962C8B-B14F-4D97-AF65-F5344CB8AC3E}">
        <p14:creationId xmlns:p14="http://schemas.microsoft.com/office/powerpoint/2010/main" val="1240070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3</a:t>
            </a:fld>
            <a:endParaRPr lang="en-US" sz="1400">
              <a:latin typeface="Arial" charset="0"/>
            </a:endParaRPr>
          </a:p>
        </p:txBody>
      </p:sp>
      <p:sp>
        <p:nvSpPr>
          <p:cNvPr id="7208" name="Rectangle 40"/>
          <p:cNvSpPr>
            <a:spLocks noGrp="1" noChangeArrowheads="1"/>
          </p:cNvSpPr>
          <p:nvPr>
            <p:ph type="title"/>
          </p:nvPr>
        </p:nvSpPr>
        <p:spPr/>
        <p:txBody>
          <a:bodyPr/>
          <a:lstStyle/>
          <a:p>
            <a:pPr marL="0" indent="0"/>
            <a:r>
              <a:rPr lang="en-US" dirty="0"/>
              <a:t>Objectives and agenda</a:t>
            </a:r>
          </a:p>
        </p:txBody>
      </p:sp>
      <p:sp>
        <p:nvSpPr>
          <p:cNvPr id="7209" name="Rectangle 41"/>
          <p:cNvSpPr>
            <a:spLocks noGrp="1" noChangeArrowheads="1"/>
          </p:cNvSpPr>
          <p:nvPr>
            <p:ph type="body" idx="1"/>
          </p:nvPr>
        </p:nvSpPr>
        <p:spPr/>
        <p:txBody>
          <a:bodyPr/>
          <a:lstStyle/>
          <a:p>
            <a:pPr marL="0" indent="0">
              <a:buNone/>
            </a:pPr>
            <a:endParaRPr lang="en-US" dirty="0" smtClean="0"/>
          </a:p>
          <a:p>
            <a:pPr marL="0" indent="0">
              <a:buNone/>
            </a:pPr>
            <a:r>
              <a:rPr lang="en-US" dirty="0" smtClean="0"/>
              <a:t>1.</a:t>
            </a:r>
            <a:r>
              <a:rPr lang="en-US" dirty="0"/>
              <a:t> </a:t>
            </a:r>
            <a:r>
              <a:rPr lang="en-US" dirty="0" smtClean="0"/>
              <a:t>Recognize </a:t>
            </a:r>
            <a:r>
              <a:rPr lang="en-US" dirty="0"/>
              <a:t>the process and content of </a:t>
            </a:r>
            <a:r>
              <a:rPr lang="en-US" dirty="0" smtClean="0"/>
              <a:t/>
            </a:r>
            <a:br>
              <a:rPr lang="en-US" dirty="0" smtClean="0"/>
            </a:br>
            <a:r>
              <a:rPr lang="en-US" dirty="0" smtClean="0"/>
              <a:t>    leadership</a:t>
            </a:r>
            <a:endParaRPr lang="en-US" dirty="0"/>
          </a:p>
          <a:p>
            <a:pPr marL="0" indent="0">
              <a:buNone/>
            </a:pPr>
            <a:r>
              <a:rPr lang="en-US" dirty="0"/>
              <a:t>2. Apply key leadership skills to examples </a:t>
            </a:r>
            <a:r>
              <a:rPr lang="en-US" dirty="0" smtClean="0"/>
              <a:t/>
            </a:r>
            <a:br>
              <a:rPr lang="en-US" dirty="0" smtClean="0"/>
            </a:br>
            <a:r>
              <a:rPr lang="en-US" dirty="0" smtClean="0"/>
              <a:t>    from </a:t>
            </a:r>
            <a:r>
              <a:rPr lang="en-US" dirty="0"/>
              <a:t>everyday practice</a:t>
            </a:r>
          </a:p>
          <a:p>
            <a:pPr marL="0" indent="0">
              <a:buNone/>
            </a:pPr>
            <a:r>
              <a:rPr lang="en-US" dirty="0"/>
              <a:t>3. Develop a personal leadership resource for </a:t>
            </a:r>
            <a:r>
              <a:rPr lang="en-US" dirty="0" smtClean="0"/>
              <a:t/>
            </a:r>
            <a:br>
              <a:rPr lang="en-US" dirty="0" smtClean="0"/>
            </a:br>
            <a:r>
              <a:rPr lang="en-US" dirty="0" smtClean="0"/>
              <a:t>    everyday </a:t>
            </a:r>
            <a:r>
              <a:rPr lang="en-US" dirty="0"/>
              <a:t>practice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95AC4055-3817-2D43-97F0-E6647FB942C6}" type="slidenum">
              <a:rPr lang="en-US"/>
              <a:pPr/>
              <a:t>4</a:t>
            </a:fld>
            <a:endParaRPr lang="en-US" sz="1400">
              <a:latin typeface="Arial" charset="0"/>
            </a:endParaRPr>
          </a:p>
        </p:txBody>
      </p:sp>
      <p:sp>
        <p:nvSpPr>
          <p:cNvPr id="14354" name="Rectangle 18"/>
          <p:cNvSpPr>
            <a:spLocks noGrp="1" noChangeArrowheads="1"/>
          </p:cNvSpPr>
          <p:nvPr>
            <p:ph type="title"/>
          </p:nvPr>
        </p:nvSpPr>
        <p:spPr/>
        <p:txBody>
          <a:bodyPr/>
          <a:lstStyle/>
          <a:p>
            <a:pPr marL="0" indent="0"/>
            <a:r>
              <a:rPr lang="en-US" dirty="0"/>
              <a:t>Why the </a:t>
            </a:r>
            <a:r>
              <a:rPr lang="en-US" dirty="0" smtClean="0"/>
              <a:t>Leader </a:t>
            </a:r>
            <a:r>
              <a:rPr lang="en-US" dirty="0"/>
              <a:t>Role matters</a:t>
            </a:r>
          </a:p>
        </p:txBody>
      </p:sp>
      <p:sp>
        <p:nvSpPr>
          <p:cNvPr id="14355" name="Rectangle 19"/>
          <p:cNvSpPr>
            <a:spLocks noGrp="1" noChangeArrowheads="1"/>
          </p:cNvSpPr>
          <p:nvPr>
            <p:ph type="body" idx="1"/>
          </p:nvPr>
        </p:nvSpPr>
        <p:spPr>
          <a:xfrm>
            <a:off x="827584" y="1484784"/>
            <a:ext cx="7992888" cy="4419600"/>
          </a:xfrm>
        </p:spPr>
        <p:txBody>
          <a:bodyPr/>
          <a:lstStyle/>
          <a:p>
            <a:pPr>
              <a:buFont typeface="Verdana" pitchFamily="34" charset="0"/>
              <a:buChar char="•"/>
            </a:pPr>
            <a:r>
              <a:rPr lang="en-US" dirty="0" smtClean="0"/>
              <a:t>Physician leaders play an important part in health care</a:t>
            </a:r>
          </a:p>
          <a:p>
            <a:pPr>
              <a:buFont typeface="Verdana" pitchFamily="34" charset="0"/>
              <a:buChar char="•"/>
            </a:pPr>
            <a:r>
              <a:rPr lang="en-US" dirty="0" smtClean="0"/>
              <a:t>Collaborative </a:t>
            </a:r>
            <a:r>
              <a:rPr lang="en-US" dirty="0"/>
              <a:t>leadership competencies help facilitate </a:t>
            </a:r>
            <a:r>
              <a:rPr lang="en-US" dirty="0" smtClean="0"/>
              <a:t>improvements</a:t>
            </a:r>
          </a:p>
          <a:p>
            <a:pPr>
              <a:buFont typeface="Verdana" pitchFamily="34" charset="0"/>
              <a:buChar char="•"/>
            </a:pPr>
            <a:r>
              <a:rPr lang="en-US" dirty="0" smtClean="0"/>
              <a:t>The </a:t>
            </a:r>
            <a:r>
              <a:rPr lang="en-US" dirty="0"/>
              <a:t>health care system depends on physicians taking responsibility </a:t>
            </a:r>
            <a:r>
              <a:rPr lang="en-US" dirty="0" smtClean="0"/>
              <a:t>for stewardship </a:t>
            </a:r>
            <a:r>
              <a:rPr lang="en-US" dirty="0"/>
              <a:t>of finite </a:t>
            </a:r>
            <a:r>
              <a:rPr lang="en-US" dirty="0" smtClean="0"/>
              <a:t>resources</a:t>
            </a:r>
          </a:p>
          <a:p>
            <a:pPr>
              <a:buFont typeface="Verdana" pitchFamily="34" charset="0"/>
              <a:buChar char="•"/>
            </a:pPr>
            <a:r>
              <a:rPr lang="en-US" dirty="0" smtClean="0"/>
              <a:t>Physicians must make personal management skills a priority to manage competing demands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5</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a:t>The details: </a:t>
            </a:r>
            <a:r>
              <a:rPr lang="en-US" dirty="0" smtClean="0"/>
              <a:t/>
            </a:r>
            <a:br>
              <a:rPr lang="en-US" dirty="0" smtClean="0"/>
            </a:br>
            <a:r>
              <a:rPr lang="en-US" dirty="0" smtClean="0"/>
              <a:t>What </a:t>
            </a:r>
            <a:r>
              <a:rPr lang="en-US" dirty="0"/>
              <a:t>is the </a:t>
            </a:r>
            <a:r>
              <a:rPr lang="en-US" dirty="0" smtClean="0"/>
              <a:t>Leader </a:t>
            </a:r>
            <a:r>
              <a:rPr lang="en-US" dirty="0"/>
              <a:t>Role</a:t>
            </a:r>
          </a:p>
        </p:txBody>
      </p:sp>
      <p:sp>
        <p:nvSpPr>
          <p:cNvPr id="18439" name="Rectangle 7"/>
          <p:cNvSpPr>
            <a:spLocks noGrp="1" noChangeArrowheads="1"/>
          </p:cNvSpPr>
          <p:nvPr>
            <p:ph type="body" idx="1"/>
          </p:nvPr>
        </p:nvSpPr>
        <p:spPr/>
        <p:txBody>
          <a:bodyPr/>
          <a:lstStyle/>
          <a:p>
            <a:pPr marL="0" indent="0">
              <a:buNone/>
            </a:pPr>
            <a:endParaRPr lang="en-US" dirty="0" smtClean="0"/>
          </a:p>
          <a:p>
            <a:pPr marL="0" indent="0">
              <a:buNone/>
            </a:pPr>
            <a:r>
              <a:rPr lang="en-US" dirty="0"/>
              <a:t>As Leaders, physicians engage with others to contribute to a vision of a </a:t>
            </a:r>
            <a:r>
              <a:rPr lang="en-US" dirty="0" smtClean="0"/>
              <a:t>high-quality health </a:t>
            </a:r>
            <a:r>
              <a:rPr lang="en-US" dirty="0"/>
              <a:t>care system and take responsibility for the delivery of </a:t>
            </a:r>
            <a:r>
              <a:rPr lang="en-US" dirty="0" smtClean="0"/>
              <a:t>excellent patient </a:t>
            </a:r>
            <a:r>
              <a:rPr lang="en-US" dirty="0"/>
              <a:t>care through their activities as clinicians, administrators, scholars, </a:t>
            </a:r>
            <a:r>
              <a:rPr lang="en-US" dirty="0" smtClean="0"/>
              <a:t>or teachers</a:t>
            </a:r>
            <a:r>
              <a:rPr lang="en-US" dirty="0"/>
              <a:t>.</a:t>
            </a:r>
          </a:p>
        </p:txBody>
      </p:sp>
      <p:pic>
        <p:nvPicPr>
          <p:cNvPr id="18440" name="Picture 8" descr="IMG_01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038" y="4419600"/>
            <a:ext cx="2133600" cy="152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098" dir="19560026" algn="ctr" rotWithShape="0">
                    <a:srgbClr val="414F5C">
                      <a:alpha val="80000"/>
                    </a:srgbClr>
                  </a:outerShdw>
                </a:effectLst>
              </a14:hiddenEffects>
            </a:ext>
          </a:extLst>
        </p:spPr>
      </p:pic>
      <p:pic>
        <p:nvPicPr>
          <p:cNvPr id="18441" name="Picture 7" descr="IMG_01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5988" y="4435475"/>
            <a:ext cx="2106612" cy="150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100" dir="19560002" algn="ctr" rotWithShape="0">
                    <a:srgbClr val="414F5C">
                      <a:alpha val="80000"/>
                    </a:srgbClr>
                  </a:outerShdw>
                </a:effectLst>
              </a14:hiddenEffects>
            </a:ext>
          </a:extLst>
        </p:spPr>
      </p:pic>
      <p:pic>
        <p:nvPicPr>
          <p:cNvPr id="18442" name="Picture 9" descr="DSC_33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6900" y="4421188"/>
            <a:ext cx="2324100" cy="152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085" dir="19559995" algn="ctr" rotWithShape="0">
                    <a:srgbClr val="414F5C">
                      <a:alpha val="80000"/>
                    </a:srgbClr>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6</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smtClean="0"/>
              <a:t>About the Leader </a:t>
            </a:r>
            <a:r>
              <a:rPr lang="en-US" dirty="0"/>
              <a:t>Role</a:t>
            </a:r>
          </a:p>
        </p:txBody>
      </p:sp>
      <p:sp>
        <p:nvSpPr>
          <p:cNvPr id="18439" name="Rectangle 7"/>
          <p:cNvSpPr>
            <a:spLocks noGrp="1" noChangeArrowheads="1"/>
          </p:cNvSpPr>
          <p:nvPr>
            <p:ph type="body" idx="1"/>
          </p:nvPr>
        </p:nvSpPr>
        <p:spPr/>
        <p:txBody>
          <a:bodyPr/>
          <a:lstStyle/>
          <a:p>
            <a:pPr marL="0" indent="0">
              <a:buNone/>
            </a:pPr>
            <a:endParaRPr lang="en-US" dirty="0" smtClean="0"/>
          </a:p>
          <a:p>
            <a:pPr marL="0" indent="0">
              <a:buNone/>
            </a:pPr>
            <a:r>
              <a:rPr lang="en-US" dirty="0"/>
              <a:t>• The Leader Role facilitates the expression of leadership no matter </a:t>
            </a:r>
            <a:r>
              <a:rPr lang="en-US" dirty="0" smtClean="0"/>
              <a:t>what title </a:t>
            </a:r>
            <a:r>
              <a:rPr lang="en-US" dirty="0"/>
              <a:t>a physician may or may not hold.</a:t>
            </a:r>
          </a:p>
          <a:p>
            <a:pPr marL="0" indent="0">
              <a:buNone/>
            </a:pPr>
            <a:r>
              <a:rPr lang="en-US" dirty="0"/>
              <a:t>• Dynamic leaders know when and how to stand back, support and </a:t>
            </a:r>
            <a:r>
              <a:rPr lang="en-US" dirty="0" smtClean="0"/>
              <a:t>enable others </a:t>
            </a:r>
            <a:r>
              <a:rPr lang="en-US" dirty="0"/>
              <a:t>to lead</a:t>
            </a:r>
          </a:p>
          <a:p>
            <a:pPr marL="0" indent="0">
              <a:buNone/>
            </a:pPr>
            <a:r>
              <a:rPr lang="en-US" dirty="0"/>
              <a:t>• Leader Role continues to include important manager competencies (i.e</a:t>
            </a:r>
            <a:r>
              <a:rPr lang="en-US" dirty="0" smtClean="0"/>
              <a:t>. management </a:t>
            </a:r>
            <a:r>
              <a:rPr lang="en-US" dirty="0"/>
              <a:t>of personal and professional practice)</a:t>
            </a:r>
          </a:p>
        </p:txBody>
      </p:sp>
    </p:spTree>
    <p:extLst>
      <p:ext uri="{BB962C8B-B14F-4D97-AF65-F5344CB8AC3E}">
        <p14:creationId xmlns:p14="http://schemas.microsoft.com/office/powerpoint/2010/main" val="2290945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7</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smtClean="0"/>
              <a:t>Key terms for Leader</a:t>
            </a:r>
            <a:endParaRPr lang="en-US" dirty="0"/>
          </a:p>
        </p:txBody>
      </p:sp>
      <p:sp>
        <p:nvSpPr>
          <p:cNvPr id="18439" name="Rectangle 7"/>
          <p:cNvSpPr>
            <a:spLocks noGrp="1" noChangeArrowheads="1"/>
          </p:cNvSpPr>
          <p:nvPr>
            <p:ph type="body" idx="1"/>
          </p:nvPr>
        </p:nvSpPr>
        <p:spPr/>
        <p:txBody>
          <a:bodyPr/>
          <a:lstStyle/>
          <a:p>
            <a:pPr marL="0" indent="0">
              <a:buNone/>
            </a:pPr>
            <a:endParaRPr lang="en-US" dirty="0" smtClean="0"/>
          </a:p>
          <a:p>
            <a:pPr marL="0" indent="0">
              <a:buNone/>
            </a:pPr>
            <a:r>
              <a:rPr lang="en-US" dirty="0"/>
              <a:t>• Stewardship</a:t>
            </a:r>
          </a:p>
          <a:p>
            <a:pPr marL="0" indent="0">
              <a:buNone/>
            </a:pPr>
            <a:r>
              <a:rPr lang="en-US" dirty="0"/>
              <a:t>• Quality improvement</a:t>
            </a:r>
          </a:p>
          <a:p>
            <a:pPr marL="0" indent="0">
              <a:buNone/>
            </a:pPr>
            <a:r>
              <a:rPr lang="en-US" dirty="0"/>
              <a:t>• Patient safety</a:t>
            </a:r>
          </a:p>
        </p:txBody>
      </p:sp>
    </p:spTree>
    <p:extLst>
      <p:ext uri="{BB962C8B-B14F-4D97-AF65-F5344CB8AC3E}">
        <p14:creationId xmlns:p14="http://schemas.microsoft.com/office/powerpoint/2010/main" val="2728706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8</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Recognizing </a:t>
            </a:r>
            <a:r>
              <a:rPr lang="en-US" dirty="0" smtClean="0"/>
              <a:t>Leader process</a:t>
            </a:r>
            <a:endParaRPr lang="en-US" dirty="0"/>
          </a:p>
        </p:txBody>
      </p:sp>
      <p:sp>
        <p:nvSpPr>
          <p:cNvPr id="20486" name="Rectangle 6"/>
          <p:cNvSpPr>
            <a:spLocks noGrp="1" noChangeArrowheads="1"/>
          </p:cNvSpPr>
          <p:nvPr>
            <p:ph type="body" idx="1"/>
          </p:nvPr>
        </p:nvSpPr>
        <p:spPr>
          <a:xfrm>
            <a:off x="395536" y="1556792"/>
            <a:ext cx="4176464" cy="4419600"/>
          </a:xfrm>
        </p:spPr>
        <p:txBody>
          <a:bodyPr/>
          <a:lstStyle/>
          <a:p>
            <a:pPr marL="0" indent="0">
              <a:buNone/>
            </a:pPr>
            <a:r>
              <a:rPr lang="en-US" dirty="0"/>
              <a:t>• Culture</a:t>
            </a:r>
          </a:p>
          <a:p>
            <a:pPr marL="0" indent="0">
              <a:buNone/>
            </a:pPr>
            <a:r>
              <a:rPr lang="en-US" dirty="0"/>
              <a:t>• Changing</a:t>
            </a:r>
          </a:p>
          <a:p>
            <a:pPr marL="0" indent="0">
              <a:buNone/>
            </a:pPr>
            <a:r>
              <a:rPr lang="en-US" dirty="0"/>
              <a:t>• Transitioning</a:t>
            </a:r>
          </a:p>
          <a:p>
            <a:pPr marL="0" indent="0">
              <a:buNone/>
            </a:pPr>
            <a:r>
              <a:rPr lang="en-US" dirty="0"/>
              <a:t>• Continuously improving</a:t>
            </a:r>
          </a:p>
          <a:p>
            <a:pPr marL="0" indent="0">
              <a:buNone/>
            </a:pPr>
            <a:r>
              <a:rPr lang="en-US" dirty="0"/>
              <a:t>• Following</a:t>
            </a:r>
          </a:p>
          <a:p>
            <a:pPr marL="0" indent="0">
              <a:buNone/>
            </a:pPr>
            <a:r>
              <a:rPr lang="en-US" dirty="0"/>
              <a:t>• Managing</a:t>
            </a:r>
          </a:p>
          <a:p>
            <a:pPr marL="0" indent="0">
              <a:buNone/>
            </a:pPr>
            <a:r>
              <a:rPr lang="en-US" dirty="0"/>
              <a:t>• Implementing</a:t>
            </a:r>
          </a:p>
          <a:p>
            <a:pPr marL="0" indent="0">
              <a:buNone/>
            </a:pPr>
            <a:r>
              <a:rPr lang="en-US" dirty="0"/>
              <a:t>• Delegating</a:t>
            </a:r>
          </a:p>
          <a:p>
            <a:pPr marL="0" indent="0">
              <a:buNone/>
            </a:pPr>
            <a:r>
              <a:rPr lang="en-US" dirty="0"/>
              <a:t>• Strategizing, Monitoring</a:t>
            </a:r>
          </a:p>
        </p:txBody>
      </p:sp>
      <p:sp>
        <p:nvSpPr>
          <p:cNvPr id="2" name="TextBox 1"/>
          <p:cNvSpPr txBox="1"/>
          <p:nvPr/>
        </p:nvSpPr>
        <p:spPr>
          <a:xfrm>
            <a:off x="4572000" y="1484784"/>
            <a:ext cx="4464496" cy="4524315"/>
          </a:xfrm>
          <a:prstGeom prst="rect">
            <a:avLst/>
          </a:prstGeom>
          <a:noFill/>
        </p:spPr>
        <p:txBody>
          <a:bodyPr wrap="square" rtlCol="0">
            <a:spAutoFit/>
          </a:bodyPr>
          <a:lstStyle/>
          <a:p>
            <a:pPr lvl="0" eaLnBrk="1" hangingPunct="1">
              <a:spcBef>
                <a:spcPct val="20000"/>
              </a:spcBef>
              <a:spcAft>
                <a:spcPct val="30000"/>
              </a:spcAft>
            </a:pPr>
            <a:r>
              <a:rPr lang="en-US" kern="0" dirty="0">
                <a:solidFill>
                  <a:srgbClr val="003152"/>
                </a:solidFill>
                <a:latin typeface="Verdana"/>
              </a:rPr>
              <a:t>• Organizing</a:t>
            </a:r>
          </a:p>
          <a:p>
            <a:pPr lvl="0" eaLnBrk="1" hangingPunct="1">
              <a:spcBef>
                <a:spcPct val="20000"/>
              </a:spcBef>
              <a:spcAft>
                <a:spcPct val="30000"/>
              </a:spcAft>
            </a:pPr>
            <a:r>
              <a:rPr lang="en-US" kern="0" dirty="0">
                <a:solidFill>
                  <a:srgbClr val="003152"/>
                </a:solidFill>
                <a:latin typeface="Verdana"/>
              </a:rPr>
              <a:t>• Prioritizing</a:t>
            </a:r>
          </a:p>
          <a:p>
            <a:pPr lvl="0" eaLnBrk="1" hangingPunct="1">
              <a:spcBef>
                <a:spcPct val="20000"/>
              </a:spcBef>
              <a:spcAft>
                <a:spcPct val="30000"/>
              </a:spcAft>
            </a:pPr>
            <a:r>
              <a:rPr lang="en-US" kern="0" dirty="0">
                <a:solidFill>
                  <a:srgbClr val="003152"/>
                </a:solidFill>
                <a:latin typeface="Verdana"/>
              </a:rPr>
              <a:t>• Scheduling</a:t>
            </a:r>
          </a:p>
          <a:p>
            <a:pPr lvl="0" eaLnBrk="1" hangingPunct="1">
              <a:spcBef>
                <a:spcPct val="20000"/>
              </a:spcBef>
              <a:spcAft>
                <a:spcPct val="30000"/>
              </a:spcAft>
            </a:pPr>
            <a:r>
              <a:rPr lang="en-US" kern="0" dirty="0">
                <a:solidFill>
                  <a:srgbClr val="003152"/>
                </a:solidFill>
                <a:latin typeface="Verdana"/>
              </a:rPr>
              <a:t>• Budgeting</a:t>
            </a:r>
          </a:p>
          <a:p>
            <a:pPr lvl="0" eaLnBrk="1" hangingPunct="1">
              <a:spcBef>
                <a:spcPct val="20000"/>
              </a:spcBef>
              <a:spcAft>
                <a:spcPct val="30000"/>
              </a:spcAft>
            </a:pPr>
            <a:r>
              <a:rPr lang="en-US" kern="0" dirty="0">
                <a:solidFill>
                  <a:srgbClr val="003152"/>
                </a:solidFill>
                <a:latin typeface="Verdana"/>
              </a:rPr>
              <a:t>• Running a team, unit, </a:t>
            </a:r>
            <a:r>
              <a:rPr lang="en-US" kern="0" dirty="0" smtClean="0">
                <a:solidFill>
                  <a:srgbClr val="003152"/>
                </a:solidFill>
                <a:latin typeface="Verdana"/>
              </a:rPr>
              <a:t/>
            </a:r>
            <a:br>
              <a:rPr lang="en-US" kern="0" dirty="0" smtClean="0">
                <a:solidFill>
                  <a:srgbClr val="003152"/>
                </a:solidFill>
                <a:latin typeface="Verdana"/>
              </a:rPr>
            </a:br>
            <a:r>
              <a:rPr lang="en-US" kern="0" dirty="0" smtClean="0">
                <a:solidFill>
                  <a:srgbClr val="003152"/>
                </a:solidFill>
                <a:latin typeface="Verdana"/>
              </a:rPr>
              <a:t>   department, service</a:t>
            </a:r>
            <a:endParaRPr lang="en-US" kern="0" dirty="0">
              <a:solidFill>
                <a:srgbClr val="003152"/>
              </a:solidFill>
              <a:latin typeface="Verdana"/>
            </a:endParaRPr>
          </a:p>
          <a:p>
            <a:pPr lvl="0" eaLnBrk="1" hangingPunct="1">
              <a:spcBef>
                <a:spcPct val="20000"/>
              </a:spcBef>
              <a:spcAft>
                <a:spcPct val="30000"/>
              </a:spcAft>
            </a:pPr>
            <a:r>
              <a:rPr lang="en-US" kern="0" dirty="0">
                <a:solidFill>
                  <a:srgbClr val="003152"/>
                </a:solidFill>
                <a:latin typeface="Verdana"/>
              </a:rPr>
              <a:t>• Stewarding, Choosing </a:t>
            </a:r>
            <a:r>
              <a:rPr lang="en-US" kern="0" dirty="0" smtClean="0">
                <a:solidFill>
                  <a:srgbClr val="003152"/>
                </a:solidFill>
                <a:latin typeface="Verdana"/>
              </a:rPr>
              <a:t/>
            </a:r>
            <a:br>
              <a:rPr lang="en-US" kern="0" dirty="0" smtClean="0">
                <a:solidFill>
                  <a:srgbClr val="003152"/>
                </a:solidFill>
                <a:latin typeface="Verdana"/>
              </a:rPr>
            </a:br>
            <a:r>
              <a:rPr lang="en-US" kern="0" dirty="0" smtClean="0">
                <a:solidFill>
                  <a:srgbClr val="003152"/>
                </a:solidFill>
                <a:latin typeface="Verdana"/>
              </a:rPr>
              <a:t>   wisely</a:t>
            </a:r>
          </a:p>
          <a:p>
            <a:pPr lvl="0" eaLnBrk="1" hangingPunct="1">
              <a:spcBef>
                <a:spcPct val="20000"/>
              </a:spcBef>
              <a:spcAft>
                <a:spcPct val="30000"/>
              </a:spcAft>
            </a:pPr>
            <a:r>
              <a:rPr lang="en-US" kern="0" dirty="0" smtClean="0">
                <a:solidFill>
                  <a:srgbClr val="003152"/>
                </a:solidFill>
                <a:latin typeface="Verdana"/>
              </a:rPr>
              <a:t>• </a:t>
            </a:r>
            <a:r>
              <a:rPr lang="en-US" kern="0" dirty="0">
                <a:solidFill>
                  <a:srgbClr val="003152"/>
                </a:solidFill>
                <a:latin typeface="Verdana"/>
              </a:rPr>
              <a:t>Utilizing technology</a:t>
            </a:r>
          </a:p>
        </p:txBody>
      </p:sp>
    </p:spTree>
    <p:extLst>
      <p:ext uri="{BB962C8B-B14F-4D97-AF65-F5344CB8AC3E}">
        <p14:creationId xmlns:p14="http://schemas.microsoft.com/office/powerpoint/2010/main" val="3435669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9</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Recognizing </a:t>
            </a:r>
            <a:r>
              <a:rPr lang="en-US" dirty="0" smtClean="0"/>
              <a:t>Leader content</a:t>
            </a:r>
            <a:endParaRPr lang="en-US" dirty="0"/>
          </a:p>
        </p:txBody>
      </p:sp>
      <p:sp>
        <p:nvSpPr>
          <p:cNvPr id="20486" name="Rectangle 6"/>
          <p:cNvSpPr>
            <a:spLocks noGrp="1" noChangeArrowheads="1"/>
          </p:cNvSpPr>
          <p:nvPr>
            <p:ph type="body" idx="1"/>
          </p:nvPr>
        </p:nvSpPr>
        <p:spPr>
          <a:xfrm>
            <a:off x="467544" y="1700808"/>
            <a:ext cx="4043486" cy="4890864"/>
          </a:xfrm>
        </p:spPr>
        <p:txBody>
          <a:bodyPr/>
          <a:lstStyle/>
          <a:p>
            <a:pPr marL="0" indent="0">
              <a:buNone/>
            </a:pPr>
            <a:r>
              <a:rPr lang="en-US" dirty="0"/>
              <a:t>• Culture</a:t>
            </a:r>
          </a:p>
          <a:p>
            <a:pPr marL="0" indent="0">
              <a:buNone/>
            </a:pPr>
            <a:r>
              <a:rPr lang="en-US" dirty="0"/>
              <a:t>• Patient safety</a:t>
            </a:r>
          </a:p>
          <a:p>
            <a:pPr marL="0" indent="0">
              <a:buNone/>
            </a:pPr>
            <a:r>
              <a:rPr lang="en-US" dirty="0"/>
              <a:t>• Incident</a:t>
            </a:r>
          </a:p>
          <a:p>
            <a:pPr marL="0" indent="0">
              <a:buNone/>
            </a:pPr>
            <a:r>
              <a:rPr lang="en-US" dirty="0"/>
              <a:t>• Quality improvement</a:t>
            </a:r>
          </a:p>
          <a:p>
            <a:pPr marL="0" indent="0">
              <a:buNone/>
            </a:pPr>
            <a:r>
              <a:rPr lang="en-US" dirty="0"/>
              <a:t>• Systems thinking</a:t>
            </a:r>
          </a:p>
          <a:p>
            <a:pPr marL="0" indent="0">
              <a:buNone/>
            </a:pPr>
            <a:r>
              <a:rPr lang="en-US" dirty="0"/>
              <a:t>• Priorities</a:t>
            </a:r>
          </a:p>
          <a:p>
            <a:pPr marL="0" indent="0">
              <a:buNone/>
            </a:pPr>
            <a:r>
              <a:rPr lang="en-US" dirty="0"/>
              <a:t>• Strategy</a:t>
            </a:r>
          </a:p>
          <a:p>
            <a:pPr marL="0" indent="0">
              <a:buNone/>
            </a:pPr>
            <a:r>
              <a:rPr lang="en-US" dirty="0"/>
              <a:t>• Effectiveness</a:t>
            </a:r>
          </a:p>
          <a:p>
            <a:pPr marL="0" indent="0">
              <a:buNone/>
            </a:pPr>
            <a:r>
              <a:rPr lang="en-US" dirty="0"/>
              <a:t>• Efficiency</a:t>
            </a:r>
          </a:p>
        </p:txBody>
      </p:sp>
      <p:sp>
        <p:nvSpPr>
          <p:cNvPr id="2" name="TextBox 1"/>
          <p:cNvSpPr txBox="1"/>
          <p:nvPr/>
        </p:nvSpPr>
        <p:spPr>
          <a:xfrm>
            <a:off x="4581500" y="1628800"/>
            <a:ext cx="4320480" cy="4708981"/>
          </a:xfrm>
          <a:prstGeom prst="rect">
            <a:avLst/>
          </a:prstGeom>
          <a:noFill/>
        </p:spPr>
        <p:txBody>
          <a:bodyPr wrap="square" rtlCol="0">
            <a:spAutoFit/>
          </a:bodyPr>
          <a:lstStyle/>
          <a:p>
            <a:pPr lvl="0" eaLnBrk="1" hangingPunct="1">
              <a:spcBef>
                <a:spcPct val="20000"/>
              </a:spcBef>
              <a:spcAft>
                <a:spcPct val="30000"/>
              </a:spcAft>
            </a:pPr>
            <a:r>
              <a:rPr lang="en-US" kern="0" dirty="0">
                <a:solidFill>
                  <a:srgbClr val="003152"/>
                </a:solidFill>
                <a:latin typeface="Verdana"/>
              </a:rPr>
              <a:t>• Patient flow</a:t>
            </a:r>
          </a:p>
          <a:p>
            <a:pPr lvl="0" eaLnBrk="1" hangingPunct="1">
              <a:spcBef>
                <a:spcPct val="20000"/>
              </a:spcBef>
              <a:spcAft>
                <a:spcPct val="30000"/>
              </a:spcAft>
            </a:pPr>
            <a:r>
              <a:rPr lang="en-US" kern="0" dirty="0">
                <a:solidFill>
                  <a:srgbClr val="003152"/>
                </a:solidFill>
                <a:latin typeface="Verdana"/>
              </a:rPr>
              <a:t>• Resources (e.g. human, </a:t>
            </a:r>
            <a:r>
              <a:rPr lang="en-US" kern="0" dirty="0" smtClean="0">
                <a:solidFill>
                  <a:srgbClr val="003152"/>
                </a:solidFill>
                <a:latin typeface="Verdana"/>
              </a:rPr>
              <a:t/>
            </a:r>
            <a:br>
              <a:rPr lang="en-US" kern="0" dirty="0" smtClean="0">
                <a:solidFill>
                  <a:srgbClr val="003152"/>
                </a:solidFill>
                <a:latin typeface="Verdana"/>
              </a:rPr>
            </a:br>
            <a:r>
              <a:rPr lang="en-US" kern="0" dirty="0" smtClean="0">
                <a:solidFill>
                  <a:srgbClr val="003152"/>
                </a:solidFill>
                <a:latin typeface="Verdana"/>
              </a:rPr>
              <a:t>   financial, equipment</a:t>
            </a:r>
            <a:r>
              <a:rPr lang="en-US" kern="0" dirty="0">
                <a:solidFill>
                  <a:srgbClr val="003152"/>
                </a:solidFill>
                <a:latin typeface="Verdana"/>
              </a:rPr>
              <a:t>)</a:t>
            </a:r>
          </a:p>
          <a:p>
            <a:pPr lvl="0" eaLnBrk="1" hangingPunct="1">
              <a:spcBef>
                <a:spcPct val="20000"/>
              </a:spcBef>
              <a:spcAft>
                <a:spcPct val="30000"/>
              </a:spcAft>
            </a:pPr>
            <a:r>
              <a:rPr lang="en-US" kern="0" dirty="0">
                <a:solidFill>
                  <a:srgbClr val="003152"/>
                </a:solidFill>
                <a:latin typeface="Verdana"/>
              </a:rPr>
              <a:t>• Time management</a:t>
            </a:r>
          </a:p>
          <a:p>
            <a:pPr lvl="0" eaLnBrk="1" hangingPunct="1">
              <a:spcBef>
                <a:spcPct val="20000"/>
              </a:spcBef>
              <a:spcAft>
                <a:spcPct val="30000"/>
              </a:spcAft>
            </a:pPr>
            <a:r>
              <a:rPr lang="en-US" kern="0" dirty="0">
                <a:solidFill>
                  <a:srgbClr val="003152"/>
                </a:solidFill>
                <a:latin typeface="Verdana"/>
              </a:rPr>
              <a:t>• Workflow</a:t>
            </a:r>
          </a:p>
          <a:p>
            <a:pPr lvl="0" eaLnBrk="1" hangingPunct="1">
              <a:spcBef>
                <a:spcPct val="20000"/>
              </a:spcBef>
              <a:spcAft>
                <a:spcPct val="30000"/>
              </a:spcAft>
            </a:pPr>
            <a:r>
              <a:rPr lang="en-US" kern="0" dirty="0">
                <a:solidFill>
                  <a:srgbClr val="003152"/>
                </a:solidFill>
                <a:latin typeface="Verdana"/>
              </a:rPr>
              <a:t>• Schedule</a:t>
            </a:r>
          </a:p>
          <a:p>
            <a:pPr lvl="0" eaLnBrk="1" hangingPunct="1">
              <a:spcBef>
                <a:spcPct val="20000"/>
              </a:spcBef>
              <a:spcAft>
                <a:spcPct val="30000"/>
              </a:spcAft>
            </a:pPr>
            <a:r>
              <a:rPr lang="en-US" kern="0" dirty="0">
                <a:solidFill>
                  <a:srgbClr val="003152"/>
                </a:solidFill>
                <a:latin typeface="Verdana"/>
              </a:rPr>
              <a:t>• Human resources</a:t>
            </a:r>
          </a:p>
          <a:p>
            <a:pPr lvl="0" eaLnBrk="1" hangingPunct="1">
              <a:spcBef>
                <a:spcPct val="20000"/>
              </a:spcBef>
              <a:spcAft>
                <a:spcPct val="30000"/>
              </a:spcAft>
            </a:pPr>
            <a:r>
              <a:rPr lang="en-US" kern="0" dirty="0">
                <a:solidFill>
                  <a:srgbClr val="003152"/>
                </a:solidFill>
                <a:latin typeface="Verdana"/>
              </a:rPr>
              <a:t>• Career planning</a:t>
            </a:r>
          </a:p>
          <a:p>
            <a:pPr lvl="0" eaLnBrk="1" hangingPunct="1">
              <a:spcBef>
                <a:spcPct val="20000"/>
              </a:spcBef>
              <a:spcAft>
                <a:spcPct val="30000"/>
              </a:spcAft>
            </a:pPr>
            <a:r>
              <a:rPr lang="en-US" kern="0" dirty="0">
                <a:solidFill>
                  <a:srgbClr val="003152"/>
                </a:solidFill>
                <a:latin typeface="Verdana"/>
              </a:rPr>
              <a:t>• Integrity</a:t>
            </a:r>
          </a:p>
        </p:txBody>
      </p:sp>
    </p:spTree>
    <p:extLst>
      <p:ext uri="{BB962C8B-B14F-4D97-AF65-F5344CB8AC3E}">
        <p14:creationId xmlns:p14="http://schemas.microsoft.com/office/powerpoint/2010/main" val="3991462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Osaka"/>
        <a:cs typeface="Osaka"/>
      </a:majorFont>
      <a:minorFont>
        <a:latin typeface="Verdana"/>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18971</TotalTime>
  <Words>1469</Words>
  <Application>Microsoft Office PowerPoint</Application>
  <PresentationFormat>On-screen Show (4:3)</PresentationFormat>
  <Paragraphs>266</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Blank Presentation</vt:lpstr>
      <vt:lpstr>T2 - Teaching the  Leader Role</vt:lpstr>
      <vt:lpstr>PowerPoint Presentation</vt:lpstr>
      <vt:lpstr>Objectives and agenda</vt:lpstr>
      <vt:lpstr>Why the Leader Role matters</vt:lpstr>
      <vt:lpstr>The details:  What is the Leader Role</vt:lpstr>
      <vt:lpstr>About the Leader Role</vt:lpstr>
      <vt:lpstr>Key terms for Leader</vt:lpstr>
      <vt:lpstr>Recognizing Leader process</vt:lpstr>
      <vt:lpstr>Recognizing Leader content</vt:lpstr>
      <vt:lpstr>Leadership improves with feedback</vt:lpstr>
      <vt:lpstr>Analyse quality in day-to-day practice</vt:lpstr>
      <vt:lpstr>Quality improvement framework</vt:lpstr>
      <vt:lpstr>PDSA Plan-Do-Study-Act</vt:lpstr>
      <vt:lpstr>Stewardship of resources</vt:lpstr>
      <vt:lpstr>Patient Safety</vt:lpstr>
      <vt:lpstr>Patient Safety Incident</vt:lpstr>
      <vt:lpstr>Key actions when patient safety incidents occur</vt:lpstr>
      <vt:lpstr>Manage career planning, finances, and health human resources</vt:lpstr>
      <vt:lpstr>Share the work through effective delegation</vt:lpstr>
      <vt:lpstr>Objectives and agenda</vt:lpstr>
      <vt:lpstr>References</vt:lpstr>
      <vt:lpstr>PowerPoint Presentation</vt:lpstr>
      <vt:lpstr>Leader Key Competencies</vt:lpstr>
      <vt:lpstr>Leader Key Competency 1</vt:lpstr>
      <vt:lpstr>Leader Key Competency 2</vt:lpstr>
      <vt:lpstr>Leader Key Competency 3</vt:lpstr>
      <vt:lpstr>Leader Key Competency 4</vt:lpstr>
      <vt:lpstr>Effective leaders: Have courage and take responsibility for errors</vt:lpstr>
    </vt:vector>
  </TitlesOfParts>
  <Company>Bonhomme Design Studio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Royal College Internal</dc:subject>
  <dc:creator>Karen Bonhomme</dc:creator>
  <cp:lastModifiedBy>Tammy Hesson</cp:lastModifiedBy>
  <cp:revision>80</cp:revision>
  <cp:lastPrinted>2015-11-17T18:37:00Z</cp:lastPrinted>
  <dcterms:created xsi:type="dcterms:W3CDTF">2009-08-25T17:54:38Z</dcterms:created>
  <dcterms:modified xsi:type="dcterms:W3CDTF">2015-12-08T18:27:37Z</dcterms:modified>
</cp:coreProperties>
</file>